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Lexend" pitchFamily="2" charset="77"/>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18"/>
  </p:normalViewPr>
  <p:slideViewPr>
    <p:cSldViewPr snapToGrid="0">
      <p:cViewPr varScale="1">
        <p:scale>
          <a:sx n="150" d="100"/>
          <a:sy n="150" d="100"/>
        </p:scale>
        <p:origin x="552" y="1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rive.google.com/file/d/1sJ3dcH6qadMAj5Wy1FG7Bo5Md76NVfct/view?usp=drive_link"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www.growsmartmaine.org/" TargetMode="External"/><Relationship Id="rId4" Type="http://schemas.openxmlformats.org/officeDocument/2006/relationships/hyperlink" Target="mailto:nsmith@growsmartmaine.org"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bcnews.com/video/good-news-strangers-share-food-stories-with-potluck-suppers-in-rural-maine-24517229374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EikrFbfu7P4"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growsmartmaine.org/mas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maineredevelopment.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ainepreservation.org/s/Maine_Historic_Tax_Credit_Economic_Impacts_Report_121120.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downeastfoodpartners.org/"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maine.gov/dacf/ard/business-development/farmland-protection/municipal-farm-support.s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farmlandinfo.org/publications/farms-under-threat-204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farmlandinfo.org/publications/recommendations-for-state-and-local-governments-to-advance-smart-solar-policy/" TargetMode="External"/><Relationship Id="rId3" Type="http://schemas.openxmlformats.org/officeDocument/2006/relationships/hyperlink" Target="https://growsmartmaine.org/municipal-tools-for-solar-siting/" TargetMode="External"/><Relationship Id="rId7" Type="http://schemas.openxmlformats.org/officeDocument/2006/relationships/hyperlink" Target="https://farmlandinfo.org/publications/farms-under-threat-2040-solar-modeling-report/"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farmlandinfo.org/wp-content/uploads/sites/2/2022/07/Solar-Siting-Guide-for-Maine-Towns-FINAL.pdf" TargetMode="External"/><Relationship Id="rId5" Type="http://schemas.openxmlformats.org/officeDocument/2006/relationships/hyperlink" Target="https://growsmartmaine.org/wp-content/uploads/2020/06/ModelSolarOrdinance-Feb2020-FINAL.pdf" TargetMode="External"/><Relationship Id="rId10" Type="http://schemas.openxmlformats.org/officeDocument/2006/relationships/hyperlink" Target="https://storage.googleapis.com/csp-fut.appspot.com/reports/policy/New_Hampshire_policy.pdf" TargetMode="External"/><Relationship Id="rId4" Type="http://schemas.openxmlformats.org/officeDocument/2006/relationships/hyperlink" Target="https://www.maineaudubon.org/wp-content/uploads/2020/03/Solar-Best-Practices.pdf" TargetMode="External"/><Relationship Id="rId9" Type="http://schemas.openxmlformats.org/officeDocument/2006/relationships/hyperlink" Target="https://storage.googleapis.com/csp-fut.appspot.com/reports/spatial/New_Hampshire_spatial.pdf"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ocs.google.com/document/d/1QR1Fc2SkZSt0-Od_QQ4z4WWrVNSkLPb6MAtbuP0lem0/edit?usp=sharin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cs.google.com/document/d/1lO0Uh0Zyjj4WclGeeWC4zzEnW0f3oR_jD4KH96y7CtI/edit?usp=sharin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FOR MORE RESOURCES: </a:t>
            </a:r>
            <a:r>
              <a:rPr lang="en" b="1" u="sng">
                <a:solidFill>
                  <a:schemeClr val="hlink"/>
                </a:solidFill>
                <a:hlinkClick r:id="rId3"/>
              </a:rPr>
              <a:t>https://drive.google.com/file/d/1sJ3dcH6qadMAj5Wy1FG7Bo5Md76NVfct/view?usp=drive_link</a:t>
            </a:r>
            <a:endParaRPr b="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b="1" i="1" u="sng">
                <a:solidFill>
                  <a:schemeClr val="hlink"/>
                </a:solidFill>
                <a:highlight>
                  <a:srgbClr val="FFFFFF"/>
                </a:highlight>
                <a:hlinkClick r:id="rId4"/>
              </a:rPr>
              <a:t>nsmith@growsmartmaine.org</a:t>
            </a:r>
            <a:endParaRPr b="1" i="1">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b="1" i="1">
                <a:solidFill>
                  <a:srgbClr val="222222"/>
                </a:solidFill>
                <a:highlight>
                  <a:srgbClr val="FFFFFF"/>
                </a:highlight>
              </a:rPr>
              <a:t>227 Water Street, Suite 208</a:t>
            </a:r>
            <a:endParaRPr b="1" i="1">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b="1" i="1">
                <a:solidFill>
                  <a:srgbClr val="222222"/>
                </a:solidFill>
                <a:highlight>
                  <a:srgbClr val="FFFFFF"/>
                </a:highlight>
              </a:rPr>
              <a:t>Augusta ME  04330</a:t>
            </a:r>
            <a:endParaRPr b="1" i="1">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b="1" i="1">
                <a:solidFill>
                  <a:srgbClr val="222222"/>
                </a:solidFill>
                <a:highlight>
                  <a:srgbClr val="FFFFFF"/>
                </a:highlight>
              </a:rPr>
              <a:t>207-250-0220 </a:t>
            </a:r>
            <a:endParaRPr b="1" i="1">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a:solidFill>
                  <a:srgbClr val="222222"/>
                </a:solidFill>
                <a:highlight>
                  <a:srgbClr val="FFFFFF"/>
                </a:highlight>
              </a:rPr>
              <a:t>Nancy E. Smith</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a:solidFill>
                  <a:srgbClr val="222222"/>
                </a:solidFill>
                <a:highlight>
                  <a:srgbClr val="FFFFFF"/>
                </a:highlight>
              </a:rPr>
              <a:t>Chief Executive Officer</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a:solidFill>
                  <a:srgbClr val="222222"/>
                </a:solidFill>
                <a:highlight>
                  <a:srgbClr val="FFFFFF"/>
                </a:highlight>
              </a:rPr>
              <a:t>GrowSmart Maine</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u="sng">
                <a:solidFill>
                  <a:srgbClr val="1155CC"/>
                </a:solidFill>
                <a:highlight>
                  <a:srgbClr val="FFFFFF"/>
                </a:highlight>
                <a:hlinkClick r:id="rId5">
                  <a:extLst>
                    <a:ext uri="{A12FA001-AC4F-418D-AE19-62706E023703}">
                      <ahyp:hlinkClr xmlns:ahyp="http://schemas.microsoft.com/office/drawing/2018/hyperlinkcolor" val="tx"/>
                    </a:ext>
                  </a:extLst>
                </a:hlinkClick>
              </a:rPr>
              <a:t>http://www.growsmartmaine.org</a:t>
            </a:r>
            <a:endParaRPr u="sng">
              <a:solidFill>
                <a:srgbClr val="1155CC"/>
              </a:solidFill>
              <a:highlight>
                <a:srgbClr val="FFFFFF"/>
              </a:highlight>
            </a:endParaRPr>
          </a:p>
          <a:p>
            <a:pPr marL="0" lvl="0" indent="0" algn="l" rtl="0">
              <a:spcBef>
                <a:spcPts val="0"/>
              </a:spcBef>
              <a:spcAft>
                <a:spcPts val="0"/>
              </a:spcAft>
              <a:buNone/>
            </a:pPr>
            <a:endParaRPr/>
          </a:p>
          <a:p>
            <a:pPr marL="0" lvl="0" indent="0" algn="l" rtl="0">
              <a:lnSpc>
                <a:spcPct val="150000"/>
              </a:lnSpc>
              <a:spcBef>
                <a:spcPts val="600"/>
              </a:spcBef>
              <a:spcAft>
                <a:spcPts val="0"/>
              </a:spcAft>
              <a:buClr>
                <a:schemeClr val="dk1"/>
              </a:buClr>
              <a:buSzPts val="1100"/>
              <a:buFont typeface="Arial"/>
              <a:buNone/>
            </a:pPr>
            <a:endParaRPr>
              <a:solidFill>
                <a:srgbClr val="222222"/>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64f8d51010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64f8d51010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endParaRPr b="1"/>
          </a:p>
          <a:p>
            <a:pPr marL="0" lvl="0" indent="0" algn="l" rtl="0">
              <a:spcBef>
                <a:spcPts val="0"/>
              </a:spcBef>
              <a:spcAft>
                <a:spcPts val="0"/>
              </a:spcAft>
              <a:buNone/>
            </a:pPr>
            <a:endParaRPr b="1"/>
          </a:p>
          <a:p>
            <a:pPr marL="0" lvl="0" indent="0" algn="l" rtl="0">
              <a:lnSpc>
                <a:spcPct val="115000"/>
              </a:lnSpc>
              <a:spcBef>
                <a:spcPts val="0"/>
              </a:spcBef>
              <a:spcAft>
                <a:spcPts val="0"/>
              </a:spcAft>
              <a:buClr>
                <a:schemeClr val="dk1"/>
              </a:buClr>
              <a:buSzPts val="1100"/>
              <a:buFont typeface="Arial"/>
              <a:buNone/>
            </a:pPr>
            <a:r>
              <a:rPr lang="en">
                <a:solidFill>
                  <a:schemeClr val="dk1"/>
                </a:solidFill>
              </a:rPr>
              <a:t>We all need connection to other people. The recent public health crisis and our growing divisiveness have made it harder to support and maintain these connections.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But it is possible to create buildings, communities, and transportation systems that make connections easier.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Community Plates in the news: Connections through storytelling and food; and stories about our favorite foods</a:t>
            </a:r>
            <a:endParaRPr>
              <a:solidFill>
                <a:schemeClr val="dk1"/>
              </a:solidFill>
            </a:endParaRPr>
          </a:p>
          <a:p>
            <a:pPr marL="0" lvl="0" indent="0" algn="l" rtl="0">
              <a:spcBef>
                <a:spcPts val="0"/>
              </a:spcBef>
              <a:spcAft>
                <a:spcPts val="0"/>
              </a:spcAft>
              <a:buClr>
                <a:schemeClr val="dk1"/>
              </a:buClr>
              <a:buSzPts val="1100"/>
              <a:buFont typeface="Arial"/>
              <a:buNone/>
            </a:pPr>
            <a:r>
              <a:rPr lang="en" u="sng">
                <a:solidFill>
                  <a:srgbClr val="2200CC"/>
                </a:solidFill>
                <a:hlinkClick r:id="rId3">
                  <a:extLst>
                    <a:ext uri="{A12FA001-AC4F-418D-AE19-62706E023703}">
                      <ahyp:hlinkClr xmlns:ahyp="http://schemas.microsoft.com/office/drawing/2018/hyperlinkcolor" val="tx"/>
                    </a:ext>
                  </a:extLst>
                </a:hlinkClick>
              </a:rPr>
              <a:t>https://www.nbcnews.com/video/good-news-strangers-share-food-stories-with-potluck-suppers-in-rural-maine-245172293741</a:t>
            </a: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personal wellness value of 3rd places is a foundational value of smart growth.</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64f46363db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64f46363db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Value of Home Rule self-determination vs. efficiency of statewide regulation…</a:t>
            </a:r>
            <a:r>
              <a:rPr lang="en" b="1" u="sng">
                <a:solidFill>
                  <a:schemeClr val="dk1"/>
                </a:solidFill>
              </a:rPr>
              <a:t>.regional solutions</a:t>
            </a:r>
            <a:endParaRPr b="1" u="sng">
              <a:solidFill>
                <a:schemeClr val="dk1"/>
              </a:solidFill>
            </a:endParaRPr>
          </a:p>
          <a:p>
            <a:pPr marL="0" lvl="0" indent="0" algn="l" rtl="0">
              <a:spcBef>
                <a:spcPts val="0"/>
              </a:spcBef>
              <a:spcAft>
                <a:spcPts val="0"/>
              </a:spcAft>
              <a:buClr>
                <a:schemeClr val="dk1"/>
              </a:buClr>
              <a:buSzPts val="1100"/>
              <a:buFont typeface="Arial"/>
              <a:buNone/>
            </a:pPr>
            <a:endParaRPr b="1" u="sng">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While local government can be described as a nimble testing ground for new concepts and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tools, there is often value and efficiency in regional and statewide approaches.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Home rule isn’t going away, nor should it.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Can we adapt this New England tradition for the coming decades?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Integrating layers of plans:  municipal and regional comp plans, statewide plans for economic development, housing, climate resilience, national plans…  Community trust is the foundation for moving them forward.  This is again, relationships, and people.</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64f46363db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64f46363db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Fiscal and Financial implications of smart growth: for  Municipalities and households.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64f46363db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64f46363db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Recent webinar: </a:t>
            </a:r>
            <a:r>
              <a:rPr lang="en" u="sng">
                <a:solidFill>
                  <a:schemeClr val="hlink"/>
                </a:solidFill>
                <a:hlinkClick r:id="rId3"/>
              </a:rPr>
              <a:t>HOUSING &amp; THE LOCAL PROPERTY TAX STRUGGLE: WHY BAD LAND USE POLICY EQUALS BAD MUNICIPAL FINANCIAL POLICY</a:t>
            </a:r>
            <a:endParaRPr>
              <a:solidFill>
                <a:srgbClr val="666666"/>
              </a:solidFill>
            </a:endParaRPr>
          </a:p>
          <a:p>
            <a:pPr marL="0" lvl="0" indent="0" algn="l" rtl="0">
              <a:spcBef>
                <a:spcPts val="0"/>
              </a:spcBef>
              <a:spcAft>
                <a:spcPts val="0"/>
              </a:spcAft>
              <a:buNone/>
            </a:pPr>
            <a:endParaRPr>
              <a:solidFill>
                <a:srgbClr val="666666"/>
              </a:solidFill>
            </a:endParaRPr>
          </a:p>
          <a:p>
            <a:pPr marL="0" lvl="0" indent="0" algn="l" rtl="0">
              <a:spcBef>
                <a:spcPts val="0"/>
              </a:spcBef>
              <a:spcAft>
                <a:spcPts val="0"/>
              </a:spcAft>
              <a:buClr>
                <a:schemeClr val="dk1"/>
              </a:buClr>
              <a:buSzPts val="1100"/>
              <a:buFont typeface="Arial"/>
              <a:buNone/>
            </a:pPr>
            <a:r>
              <a:rPr lang="en">
                <a:solidFill>
                  <a:srgbClr val="666666"/>
                </a:solidFill>
              </a:rPr>
              <a:t>Crumbling infrastructure, budget deficits, deferred maintenance, strained budget negotiations… These are symptoms of a chronic lack of funding that comes to a head annually during the municipal budget process. Breaking the cycle requires a fundamental rethink of the relationship between infrastructure, finance, land use – and housing plays a role.</a:t>
            </a:r>
            <a:endParaRPr>
              <a:solidFill>
                <a:srgbClr val="666666"/>
              </a:solidFill>
            </a:endParaRPr>
          </a:p>
          <a:p>
            <a:pPr marL="0" lvl="0" indent="0" algn="l" rtl="0">
              <a:spcBef>
                <a:spcPts val="0"/>
              </a:spcBef>
              <a:spcAft>
                <a:spcPts val="0"/>
              </a:spcAft>
              <a:buClr>
                <a:schemeClr val="dk1"/>
              </a:buClr>
              <a:buSzPts val="1100"/>
              <a:buFont typeface="Arial"/>
              <a:buNone/>
            </a:pPr>
            <a:endParaRPr>
              <a:solidFill>
                <a:srgbClr val="666666"/>
              </a:solidFill>
            </a:endParaRPr>
          </a:p>
          <a:p>
            <a:pPr marL="0" lvl="0" indent="0" algn="l" rtl="0">
              <a:spcBef>
                <a:spcPts val="0"/>
              </a:spcBef>
              <a:spcAft>
                <a:spcPts val="0"/>
              </a:spcAft>
              <a:buClr>
                <a:schemeClr val="dk1"/>
              </a:buClr>
              <a:buSzPts val="1100"/>
              <a:buFont typeface="Arial"/>
              <a:buNone/>
            </a:pPr>
            <a:r>
              <a:rPr lang="en">
                <a:solidFill>
                  <a:srgbClr val="666666"/>
                </a:solidFill>
              </a:rPr>
              <a:t>Learn about the ‘whole-life’ cycle municipal budgeting model. When applied systemically, this alternative approach provides a platform for municipal budgeting that is based on a land use pattern that strengthens rather than erodes the tax base, positioning Maine communities for greater financial and land use security.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64f46363db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64f46363db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are human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To accomplish just about anything, you need partners.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64f46363db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64f46363db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Learning when and how to have difficult conversations</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	Be Kind and Direct.</a:t>
            </a: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Develop and nurture trusted relationships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u="sng">
                <a:solidFill>
                  <a:schemeClr val="hlink"/>
                </a:solidFill>
                <a:hlinkClick r:id="rId3"/>
              </a:rPr>
              <a:t>Maine Alliance for Smart Growth</a:t>
            </a:r>
            <a:r>
              <a:rPr lang="en">
                <a:solidFill>
                  <a:schemeClr val="dk1"/>
                </a:solidFill>
              </a:rPr>
              <a:t> is a network brought together by GrowSmart Maine with a proven interest in smart growth: supporting economically and culturally vital downtowns and the natural areas surrounding them – working farms and forests, open space and waterfronts.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While MASG operates under the idea that “if you’ve seen one rural town, you’ve seen one rural town”, there is value in a network that can share best practices, community updates, and create connections to helpful resources. Ushering in a more equitable, resilient future for Maine means that no community is left behind when it comes to decision-making that creates happier, healthier, more thriving places.</a:t>
            </a:r>
            <a:endParaRPr>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Housing Forward Communities</a:t>
            </a: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rgbClr val="023E5F"/>
                </a:solidFill>
              </a:rPr>
              <a:t>Goals of the Housing Forward Communities Program</a:t>
            </a:r>
            <a:endParaRPr b="1">
              <a:solidFill>
                <a:srgbClr val="023E5F"/>
              </a:solidFill>
            </a:endParaRPr>
          </a:p>
          <a:p>
            <a:pPr marL="457200" lvl="0" indent="-298450" algn="l" rtl="0">
              <a:spcBef>
                <a:spcPts val="0"/>
              </a:spcBef>
              <a:spcAft>
                <a:spcPts val="0"/>
              </a:spcAft>
              <a:buClr>
                <a:schemeClr val="dk1"/>
              </a:buClr>
              <a:buSzPts val="1100"/>
              <a:buChar char="●"/>
            </a:pPr>
            <a:r>
              <a:rPr lang="en">
                <a:solidFill>
                  <a:schemeClr val="dk1"/>
                </a:solidFill>
              </a:rPr>
              <a:t>Address housing concerns using terminology and communication strategies that make sense in the local context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Reframe housing as a tool and opportunity to meet broader community goals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Foster an engaged and proactive community with a “Housing Forward” mindset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Increase capacity and local ownership of housing challenges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Create a more welcoming environment for housing developments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Ensure sustained efforts on housing in rural towns in Maine</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64f46363db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64f46363db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As you build trusted relationships, include media outlets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From the 2019 Summit plenary session: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Judith Meyer, Executive Editor, Sun Media Group</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88369c15d7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88369c15d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001D35"/>
                </a:solidFill>
              </a:rPr>
              <a:t>Dollars and sense of smart growth </a:t>
            </a:r>
            <a:endParaRPr>
              <a:solidFill>
                <a:srgbClr val="001D35"/>
              </a:solidFill>
            </a:endParaRPr>
          </a:p>
          <a:p>
            <a:pPr marL="0" lvl="0" indent="0" algn="l" rtl="0">
              <a:spcBef>
                <a:spcPts val="0"/>
              </a:spcBef>
              <a:spcAft>
                <a:spcPts val="0"/>
              </a:spcAft>
              <a:buClr>
                <a:schemeClr val="dk1"/>
              </a:buClr>
              <a:buSzPts val="1100"/>
              <a:buFont typeface="Arial"/>
              <a:buNone/>
            </a:pPr>
            <a:endParaRPr>
              <a:solidFill>
                <a:srgbClr val="001D35"/>
              </a:solidFill>
            </a:endParaRPr>
          </a:p>
          <a:p>
            <a:pPr marL="0" lvl="0" indent="0" algn="l" rtl="0">
              <a:spcBef>
                <a:spcPts val="0"/>
              </a:spcBef>
              <a:spcAft>
                <a:spcPts val="0"/>
              </a:spcAft>
              <a:buClr>
                <a:schemeClr val="dk1"/>
              </a:buClr>
              <a:buSzPts val="1100"/>
              <a:buFont typeface="Arial"/>
              <a:buNone/>
            </a:pPr>
            <a:r>
              <a:rPr lang="en">
                <a:solidFill>
                  <a:srgbClr val="001D35"/>
                </a:solidFill>
              </a:rPr>
              <a:t>Proper solid waste management is crucial to prevent environmental contamination, protect public health, and promote a sustainable environment by reclaiming valuable resources from waste streams.</a:t>
            </a:r>
            <a:endParaRPr>
              <a:solidFill>
                <a:srgbClr val="001D35"/>
              </a:solidFill>
            </a:endParaRPr>
          </a:p>
          <a:p>
            <a:pPr marL="0" lvl="0" indent="0" algn="l" rtl="0">
              <a:spcBef>
                <a:spcPts val="0"/>
              </a:spcBef>
              <a:spcAft>
                <a:spcPts val="0"/>
              </a:spcAft>
              <a:buClr>
                <a:schemeClr val="dk1"/>
              </a:buClr>
              <a:buSzPts val="1100"/>
              <a:buFont typeface="Arial"/>
              <a:buNone/>
            </a:pPr>
            <a:endParaRPr>
              <a:solidFill>
                <a:srgbClr val="001D35"/>
              </a:solidFill>
            </a:endParaRPr>
          </a:p>
          <a:p>
            <a:pPr marL="0" lvl="0" indent="0" algn="l" rtl="0">
              <a:spcBef>
                <a:spcPts val="0"/>
              </a:spcBef>
              <a:spcAft>
                <a:spcPts val="0"/>
              </a:spcAft>
              <a:buClr>
                <a:schemeClr val="dk1"/>
              </a:buClr>
              <a:buSzPts val="1100"/>
              <a:buFont typeface="Arial"/>
              <a:buNone/>
            </a:pPr>
            <a:r>
              <a:rPr lang="en" u="sng">
                <a:solidFill>
                  <a:schemeClr val="hlink"/>
                </a:solidFill>
                <a:hlinkClick r:id="rId3"/>
              </a:rPr>
              <a:t>MRLBA </a:t>
            </a:r>
            <a:r>
              <a:rPr lang="en">
                <a:solidFill>
                  <a:srgbClr val="001D35"/>
                </a:solidFill>
              </a:rPr>
              <a:t> serves as a centralized land bank for the entire state, collaborating with local governments and community groups to address properties that are: </a:t>
            </a:r>
            <a:endParaRPr>
              <a:solidFill>
                <a:srgbClr val="001D35"/>
              </a:solidFill>
            </a:endParaRPr>
          </a:p>
          <a:p>
            <a:pPr marL="457200" lvl="0" indent="-298450" algn="l" rtl="0">
              <a:lnSpc>
                <a:spcPct val="137500"/>
              </a:lnSpc>
              <a:spcBef>
                <a:spcPts val="800"/>
              </a:spcBef>
              <a:spcAft>
                <a:spcPts val="0"/>
              </a:spcAft>
              <a:buClr>
                <a:srgbClr val="001D35"/>
              </a:buClr>
              <a:buSzPts val="1100"/>
              <a:buFont typeface="Arial"/>
              <a:buChar char="●"/>
            </a:pPr>
            <a:r>
              <a:rPr lang="en">
                <a:solidFill>
                  <a:srgbClr val="001D35"/>
                </a:solidFill>
              </a:rPr>
              <a:t>Abandoned</a:t>
            </a:r>
            <a:endParaRPr>
              <a:solidFill>
                <a:srgbClr val="001D35"/>
              </a:solidFill>
            </a:endParaRPr>
          </a:p>
          <a:p>
            <a:pPr marL="457200" lvl="0" indent="-298450" algn="l" rtl="0">
              <a:lnSpc>
                <a:spcPct val="137500"/>
              </a:lnSpc>
              <a:spcBef>
                <a:spcPts val="0"/>
              </a:spcBef>
              <a:spcAft>
                <a:spcPts val="0"/>
              </a:spcAft>
              <a:buClr>
                <a:srgbClr val="001D35"/>
              </a:buClr>
              <a:buSzPts val="1100"/>
              <a:buFont typeface="Arial"/>
              <a:buChar char="●"/>
            </a:pPr>
            <a:r>
              <a:rPr lang="en">
                <a:solidFill>
                  <a:srgbClr val="001D35"/>
                </a:solidFill>
              </a:rPr>
              <a:t>Blighted</a:t>
            </a:r>
            <a:endParaRPr>
              <a:solidFill>
                <a:srgbClr val="001D35"/>
              </a:solidFill>
            </a:endParaRPr>
          </a:p>
          <a:p>
            <a:pPr marL="457200" lvl="0" indent="-298450" algn="l" rtl="0">
              <a:lnSpc>
                <a:spcPct val="137500"/>
              </a:lnSpc>
              <a:spcBef>
                <a:spcPts val="0"/>
              </a:spcBef>
              <a:spcAft>
                <a:spcPts val="0"/>
              </a:spcAft>
              <a:buClr>
                <a:srgbClr val="001D35"/>
              </a:buClr>
              <a:buSzPts val="1100"/>
              <a:buFont typeface="Arial"/>
              <a:buChar char="●"/>
            </a:pPr>
            <a:r>
              <a:rPr lang="en">
                <a:solidFill>
                  <a:srgbClr val="001D35"/>
                </a:solidFill>
              </a:rPr>
              <a:t>Functionally obsolete</a:t>
            </a:r>
            <a:endParaRPr>
              <a:solidFill>
                <a:srgbClr val="001D35"/>
              </a:solidFill>
            </a:endParaRPr>
          </a:p>
          <a:p>
            <a:pPr marL="457200" lvl="0" indent="-298450" algn="l" rtl="0">
              <a:lnSpc>
                <a:spcPct val="137500"/>
              </a:lnSpc>
              <a:spcBef>
                <a:spcPts val="0"/>
              </a:spcBef>
              <a:spcAft>
                <a:spcPts val="0"/>
              </a:spcAft>
              <a:buClr>
                <a:srgbClr val="001D35"/>
              </a:buClr>
              <a:buSzPts val="1100"/>
              <a:buFont typeface="Arial"/>
              <a:buChar char="●"/>
            </a:pPr>
            <a:r>
              <a:rPr lang="en">
                <a:solidFill>
                  <a:srgbClr val="001D35"/>
                </a:solidFill>
              </a:rPr>
              <a:t>Environmentally hazardous </a:t>
            </a:r>
            <a:endParaRPr>
              <a:solidFill>
                <a:srgbClr val="001D35"/>
              </a:solidFill>
            </a:endParaRPr>
          </a:p>
          <a:p>
            <a:pPr marL="0" lvl="0" indent="0" algn="l" rtl="0">
              <a:lnSpc>
                <a:spcPct val="133333"/>
              </a:lnSpc>
              <a:spcBef>
                <a:spcPts val="2700"/>
              </a:spcBef>
              <a:spcAft>
                <a:spcPts val="0"/>
              </a:spcAft>
              <a:buNone/>
            </a:pPr>
            <a:r>
              <a:rPr lang="en">
                <a:solidFill>
                  <a:srgbClr val="001D35"/>
                </a:solidFill>
              </a:rPr>
              <a:t>A key function of the MRLBA is to act as a clearinghouse that helps municipalities overcome barriers to redevelopment, such as complex titles, tax liens, and environmental issues.</a:t>
            </a:r>
            <a:endParaRPr>
              <a:solidFill>
                <a:srgbClr val="001D35"/>
              </a:solidFill>
            </a:endParaRPr>
          </a:p>
          <a:p>
            <a:pPr marL="0" lvl="0" indent="0" algn="l" rtl="0">
              <a:spcBef>
                <a:spcPts val="1500"/>
              </a:spcBef>
              <a:spcAft>
                <a:spcPts val="0"/>
              </a:spcAft>
              <a:buClr>
                <a:schemeClr val="dk1"/>
              </a:buClr>
              <a:buSzPts val="1100"/>
              <a:buFont typeface="Arial"/>
              <a:buNone/>
            </a:pPr>
            <a:r>
              <a:rPr lang="en">
                <a:solidFill>
                  <a:schemeClr val="dk1"/>
                </a:solidFill>
              </a:rPr>
              <a:t>MRLBA dedicated nonlapsing fund through a waste handling fee of $5/ton for most items.</a:t>
            </a:r>
            <a:endParaRPr>
              <a:solidFill>
                <a:srgbClr val="001D35"/>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65707e9d81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65707e9d8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Maine Historic Tax Credit Economic Impacts Report</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The Maine Historic Tax Credit (HTC) incentivizes business and real estate owners and developers to rehabilitate and reuse income-producing historic buildings in Maine.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tax credit encourages investment in downtown areas to spur revitalization, and to create affordable housing.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 The net result is that a building owner or developer can receive a state tax credit of 25%, or 34% for affordable housing, of the cost of historic improvements for the rehabilitation and reuse of a building that is a “certified historic structure.”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Two changes since this report, passed in 2025:</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Reduces the timeline for projects over $5M</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Boosts credit for towns of less than 12,500 residents to 35% if one-third or more are residences, 10% boost if certified AH project.</a:t>
            </a:r>
            <a:endParaRPr>
              <a:solidFill>
                <a:schemeClr val="dk1"/>
              </a:solidFill>
            </a:endParaRPr>
          </a:p>
          <a:p>
            <a:pPr marL="0" lvl="0" indent="0" algn="l" rtl="0">
              <a:spcBef>
                <a:spcPts val="0"/>
              </a:spcBef>
              <a:spcAft>
                <a:spcPts val="0"/>
              </a:spcAft>
              <a:buNone/>
            </a:pPr>
            <a:r>
              <a:rPr lang="en">
                <a:solidFill>
                  <a:schemeClr val="dk1"/>
                </a:solidFill>
              </a:rPr>
              <a:t>Pending Legislation to include non-commercial (residential) properties (with owner income limit), increase small projects program eligible expenses to $1M, with increased tax credit for affordable housing.</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64f46363db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64f46363db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FARMING and URBAN areas</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John Piotti of American Farmland Trust paired with Mike McGinn of AmericaWalks spoke to the power of advocacy at all levels, for issues in rural, suburban and urban areas.Engaging in local, state, and federal policymaking is essential to your community’s success in navigating change.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u="sng">
                <a:solidFill>
                  <a:schemeClr val="hlink"/>
                </a:solidFill>
                <a:hlinkClick r:id="rId3"/>
              </a:rPr>
              <a:t>Downeast Food Systems Partnership</a:t>
            </a:r>
            <a:r>
              <a:rPr lang="en">
                <a:solidFill>
                  <a:schemeClr val="dk1"/>
                </a:solidFill>
              </a:rPr>
              <a:t> a platform bringing together a broad range of food system stakeholders together to: 1) Identify and build consensus on strategic food system priorities that will have the highest return for the Downeast Food System as a whole; 2) Develop sound project concepts based on those priorities; and 3) Secure investments and capacity to see them implemented.</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u="sng">
                <a:solidFill>
                  <a:schemeClr val="hlink"/>
                </a:solidFill>
                <a:hlinkClick r:id="rId4"/>
              </a:rPr>
              <a:t>Voluntary Municipal Farm Support Program</a:t>
            </a:r>
            <a:endParaRPr/>
          </a:p>
          <a:p>
            <a:pPr marL="0" lvl="0" indent="0" algn="l" rtl="0">
              <a:spcBef>
                <a:spcPts val="0"/>
              </a:spcBef>
              <a:spcAft>
                <a:spcPts val="0"/>
              </a:spcAft>
              <a:buNone/>
            </a:pPr>
            <a:r>
              <a:rPr lang="en"/>
              <a:t>Opt in for both towns and farmers</a:t>
            </a:r>
            <a:endParaRPr/>
          </a:p>
          <a:p>
            <a:pPr marL="0" lvl="0" indent="0" algn="l" rtl="0">
              <a:spcBef>
                <a:spcPts val="0"/>
              </a:spcBef>
              <a:spcAft>
                <a:spcPts val="0"/>
              </a:spcAft>
              <a:buNone/>
            </a:pPr>
            <a:r>
              <a:rPr lang="en"/>
              <a:t>Property tax exemption on structures including homes as critical farming infrastructure</a:t>
            </a:r>
            <a:endParaRPr/>
          </a:p>
          <a:p>
            <a:pPr marL="0" lvl="0" indent="0" algn="l" rtl="0">
              <a:spcBef>
                <a:spcPts val="0"/>
              </a:spcBef>
              <a:spcAft>
                <a:spcPts val="0"/>
              </a:spcAft>
              <a:buNone/>
            </a:pPr>
            <a:r>
              <a:rPr lang="en"/>
              <a:t>In exchange for multi-year conservation easement on farmland</a:t>
            </a:r>
            <a:endParaRPr/>
          </a:p>
          <a:p>
            <a:pPr marL="0" lvl="0" indent="0" algn="l" rtl="0">
              <a:spcBef>
                <a:spcPts val="0"/>
              </a:spcBef>
              <a:spcAft>
                <a:spcPts val="0"/>
              </a:spcAft>
              <a:buNone/>
            </a:pPr>
            <a:r>
              <a:rPr lang="en"/>
              <a:t>Changes in 2025 legislative session: LD 1450</a:t>
            </a:r>
            <a:endParaRPr/>
          </a:p>
          <a:p>
            <a:pPr marL="457200" lvl="0" indent="-298450" algn="l" rtl="0">
              <a:spcBef>
                <a:spcPts val="0"/>
              </a:spcBef>
              <a:spcAft>
                <a:spcPts val="0"/>
              </a:spcAft>
              <a:buSzPts val="1100"/>
              <a:buChar char="●"/>
            </a:pPr>
            <a:r>
              <a:rPr lang="en"/>
              <a:t>Clarifies the goals </a:t>
            </a:r>
            <a:r>
              <a:rPr lang="en">
                <a:solidFill>
                  <a:schemeClr val="dk1"/>
                </a:solidFill>
              </a:rPr>
              <a:t>for participating municipalities </a:t>
            </a:r>
            <a:r>
              <a:rPr lang="en"/>
              <a:t>include reduction of fiscal burden that results from new development in rural areas. </a:t>
            </a:r>
            <a:endParaRPr/>
          </a:p>
          <a:p>
            <a:pPr marL="457200" lvl="0" indent="-298450" algn="l" rtl="0">
              <a:spcBef>
                <a:spcPts val="0"/>
              </a:spcBef>
              <a:spcAft>
                <a:spcPts val="0"/>
              </a:spcAft>
              <a:buSzPts val="1100"/>
              <a:buChar char="●"/>
            </a:pPr>
            <a:r>
              <a:rPr lang="en"/>
              <a:t>Allows the municipal acceptance of farm applications to be by municipal officers, employees or their designees, rather than requiring a majority vote of the municipal legislative body</a:t>
            </a:r>
            <a:endParaRPr/>
          </a:p>
          <a:p>
            <a:pPr marL="457200" lvl="0" indent="-298450" algn="l" rtl="0">
              <a:spcBef>
                <a:spcPts val="0"/>
              </a:spcBef>
              <a:spcAft>
                <a:spcPts val="0"/>
              </a:spcAft>
              <a:buSzPts val="1100"/>
              <a:buChar char="●"/>
            </a:pPr>
            <a:r>
              <a:rPr lang="en"/>
              <a:t>Shortens the conservation easement from twenty to 10 years</a:t>
            </a: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78be4e495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78be4e49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Let’s strive for IRL, analog relationships. In Real Life relationships fostered in inviting community spaces.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64f8d51010_2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64f8d51010_2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Denmark Climate Tour 2015</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From the report:  Denmark has a Culture of Trust, Cooperation, and Innovation</a:t>
            </a:r>
            <a:endParaRPr>
              <a:solidFill>
                <a:schemeClr val="dk1"/>
              </a:solidFill>
            </a:endParaRPr>
          </a:p>
          <a:p>
            <a:pPr marL="0" lvl="0" indent="0" algn="l" rtl="0">
              <a:spcBef>
                <a:spcPts val="0"/>
              </a:spcBef>
              <a:spcAft>
                <a:spcPts val="0"/>
              </a:spcAft>
              <a:buClr>
                <a:schemeClr val="dk1"/>
              </a:buClr>
              <a:buSzPts val="1100"/>
              <a:buFont typeface="Arial"/>
              <a:buNone/>
            </a:pPr>
            <a:endParaRPr u="sng">
              <a:solidFill>
                <a:schemeClr val="dk1"/>
              </a:solidFill>
            </a:endParaRPr>
          </a:p>
          <a:p>
            <a:pPr marL="0" lvl="0" indent="0" algn="l" rtl="0">
              <a:spcBef>
                <a:spcPts val="0"/>
              </a:spcBef>
              <a:spcAft>
                <a:spcPts val="0"/>
              </a:spcAft>
              <a:buClr>
                <a:schemeClr val="dk1"/>
              </a:buClr>
              <a:buSzPts val="1100"/>
              <a:buFont typeface="Arial"/>
              <a:buNone/>
            </a:pPr>
            <a:r>
              <a:rPr lang="en" u="sng">
                <a:solidFill>
                  <a:schemeClr val="dk1"/>
                </a:solidFill>
              </a:rPr>
              <a:t>How can we build trust in Maine?</a:t>
            </a:r>
            <a:endParaRPr u="sng">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The key to building trust and cooperation in Maine lies in taking action at the community level. People know their local leaders and have a say in what local investments move forward.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Maine lawmakers and citizens are practical people who can find solutions that work.</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 track record of public-private investing is already established in Maine. We can build on that to reduce dependence on imported oil and make Maine communities sustainable.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Making the business case for sustainability is important. The City of Copenhagen brought in the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London School of Economics to help do this. We could bring in the University, Brookings or other</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experts to help make the business case for action.</a:t>
            </a:r>
            <a:endParaRPr>
              <a:solidFill>
                <a:schemeClr val="dk1"/>
              </a:solidFill>
            </a:endParaRPr>
          </a:p>
          <a:p>
            <a:pPr marL="0" lvl="0" indent="0" algn="l" rtl="0">
              <a:lnSpc>
                <a:spcPct val="115000"/>
              </a:lnSpc>
              <a:spcBef>
                <a:spcPts val="0"/>
              </a:spcBef>
              <a:spcAft>
                <a:spcPts val="0"/>
              </a:spcAft>
              <a:buNone/>
            </a:pPr>
            <a:endParaRPr u="sng">
              <a:solidFill>
                <a:schemeClr val="hlink"/>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88369c15d7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88369c15d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chemeClr val="hlink"/>
                </a:solidFill>
                <a:hlinkClick r:id="rId3"/>
              </a:rPr>
              <a:t>AFT Farms Under Threat 2040</a:t>
            </a:r>
            <a:r>
              <a:rPr lang="en" sz="1200"/>
              <a:t>: </a:t>
            </a:r>
            <a:endParaRPr sz="1200">
              <a:highlight>
                <a:schemeClr val="accent4"/>
              </a:highlight>
            </a:endParaRPr>
          </a:p>
          <a:p>
            <a:pPr marL="0" lvl="0" indent="0" algn="l" rtl="0">
              <a:spcBef>
                <a:spcPts val="0"/>
              </a:spcBef>
              <a:spcAft>
                <a:spcPts val="0"/>
              </a:spcAft>
              <a:buNone/>
            </a:pPr>
            <a:endParaRPr sz="1200"/>
          </a:p>
          <a:p>
            <a:pPr marL="0" lvl="0" indent="0" algn="l" rtl="0">
              <a:spcBef>
                <a:spcPts val="0"/>
              </a:spcBef>
              <a:spcAft>
                <a:spcPts val="0"/>
              </a:spcAft>
              <a:buNone/>
            </a:pPr>
            <a:r>
              <a:rPr lang="en" sz="1200">
                <a:solidFill>
                  <a:schemeClr val="dk1"/>
                </a:solidFill>
              </a:rPr>
              <a:t>American Farmland Trust, in partnership with Conservation Science Partners and the Center for Sustainability and the Global Environment at the University of Wisconsin, Madison, projected how development and climate change will affect agricultural land under several different future scenarios. We mapped three contrasting development scenarios from 2016 to 2040, representing broad policy pathways that the country might take.  These are:</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Business As Usual: historical trends of low-density sprawl; farms are lost and fragmented</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Runaway Sprawl: inefficient siting of new development; few farms remain near cities</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Better Built Cities: Choose efficient growth patterns, denser and more liveable, more farms remain.</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Explore the accompanying web mapping tool, designed to help Americans explore alternatives in development choices.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t>The benefits of well-planned solar siting policies are wide-ranging:</a:t>
            </a:r>
            <a:endParaRPr sz="1200"/>
          </a:p>
          <a:p>
            <a:pPr marL="0" lvl="0" indent="0" algn="l" rtl="0">
              <a:spcBef>
                <a:spcPts val="0"/>
              </a:spcBef>
              <a:spcAft>
                <a:spcPts val="0"/>
              </a:spcAft>
              <a:buClr>
                <a:schemeClr val="dk1"/>
              </a:buClr>
              <a:buSzPts val="1100"/>
              <a:buFont typeface="Arial"/>
              <a:buNone/>
            </a:pPr>
            <a:r>
              <a:rPr lang="en" sz="1200"/>
              <a:t>• Reduced competition between renewable energy generation and agricultural production.</a:t>
            </a:r>
            <a:endParaRPr sz="1200"/>
          </a:p>
          <a:p>
            <a:pPr marL="0" lvl="0" indent="0" algn="l" rtl="0">
              <a:spcBef>
                <a:spcPts val="0"/>
              </a:spcBef>
              <a:spcAft>
                <a:spcPts val="0"/>
              </a:spcAft>
              <a:buClr>
                <a:schemeClr val="dk1"/>
              </a:buClr>
              <a:buSzPts val="1100"/>
              <a:buFont typeface="Arial"/>
              <a:buNone/>
            </a:pPr>
            <a:r>
              <a:rPr lang="en" sz="1200"/>
              <a:t>• Cultivation of social and political acceptance of solar development.</a:t>
            </a:r>
            <a:endParaRPr sz="1200"/>
          </a:p>
          <a:p>
            <a:pPr marL="0" lvl="0" indent="0" algn="l" rtl="0">
              <a:spcBef>
                <a:spcPts val="0"/>
              </a:spcBef>
              <a:spcAft>
                <a:spcPts val="0"/>
              </a:spcAft>
              <a:buClr>
                <a:schemeClr val="dk1"/>
              </a:buClr>
              <a:buSzPts val="1100"/>
              <a:buFont typeface="Arial"/>
              <a:buNone/>
            </a:pPr>
            <a:r>
              <a:rPr lang="en" sz="1200"/>
              <a:t>• Protection of current and future agricultural land uses.</a:t>
            </a:r>
            <a:endParaRPr sz="1200"/>
          </a:p>
          <a:p>
            <a:pPr marL="0" lvl="0" indent="0" algn="l" rtl="0">
              <a:spcBef>
                <a:spcPts val="0"/>
              </a:spcBef>
              <a:spcAft>
                <a:spcPts val="0"/>
              </a:spcAft>
              <a:buClr>
                <a:schemeClr val="dk1"/>
              </a:buClr>
              <a:buSzPts val="1100"/>
              <a:buFont typeface="Arial"/>
              <a:buNone/>
            </a:pPr>
            <a:r>
              <a:rPr lang="en" sz="1200"/>
              <a:t>• Preservation of prime agricultural land and other important farmland.</a:t>
            </a:r>
            <a:endParaRPr sz="1200"/>
          </a:p>
          <a:p>
            <a:pPr marL="0" lvl="0" indent="0" algn="l" rtl="0">
              <a:spcBef>
                <a:spcPts val="0"/>
              </a:spcBef>
              <a:spcAft>
                <a:spcPts val="0"/>
              </a:spcAft>
              <a:buClr>
                <a:schemeClr val="dk1"/>
              </a:buClr>
              <a:buSzPts val="1100"/>
              <a:buFont typeface="Arial"/>
              <a:buNone/>
            </a:pPr>
            <a:r>
              <a:rPr lang="en" sz="1200"/>
              <a:t>• Economic growth for both the agricultural and solar sectors.</a:t>
            </a:r>
            <a:endParaRPr sz="1200"/>
          </a:p>
          <a:p>
            <a:pPr marL="0" lvl="0" indent="0" algn="l" rtl="0">
              <a:spcBef>
                <a:spcPts val="0"/>
              </a:spcBef>
              <a:spcAft>
                <a:spcPts val="0"/>
              </a:spcAft>
              <a:buClr>
                <a:schemeClr val="dk1"/>
              </a:buClr>
              <a:buSzPts val="1100"/>
              <a:buFont typeface="Arial"/>
              <a:buNone/>
            </a:pPr>
            <a:r>
              <a:rPr lang="en" sz="1200"/>
              <a:t>• Regulatory clarity for both farmers and solar developers.</a:t>
            </a:r>
            <a:endParaRPr sz="1200"/>
          </a:p>
          <a:p>
            <a:pPr marL="0" lvl="0" indent="0" algn="l" rtl="0">
              <a:spcBef>
                <a:spcPts val="0"/>
              </a:spcBef>
              <a:spcAft>
                <a:spcPts val="0"/>
              </a:spcAft>
              <a:buClr>
                <a:schemeClr val="dk1"/>
              </a:buClr>
              <a:buSzPts val="1100"/>
              <a:buFont typeface="Arial"/>
              <a:buNone/>
            </a:pPr>
            <a:r>
              <a:rPr lang="en" sz="1200"/>
              <a:t>• Improved permitting efficiency and reduced administrative costs.</a:t>
            </a:r>
            <a:endParaRPr sz="1200"/>
          </a:p>
          <a:p>
            <a:pPr marL="0" lvl="0" indent="0" algn="l" rtl="0">
              <a:spcBef>
                <a:spcPts val="0"/>
              </a:spcBef>
              <a:spcAft>
                <a:spcPts val="0"/>
              </a:spcAft>
              <a:buClr>
                <a:schemeClr val="dk1"/>
              </a:buClr>
              <a:buSzPts val="1100"/>
              <a:buFont typeface="Arial"/>
              <a:buNone/>
            </a:pPr>
            <a:r>
              <a:rPr lang="en" sz="1200"/>
              <a:t>• Accelerated deployment of renewable energy to reach clean energy goals.</a:t>
            </a:r>
            <a:endParaRPr sz="1200"/>
          </a:p>
          <a:p>
            <a:pPr marL="0" lvl="0" indent="0" algn="l" rtl="0">
              <a:spcBef>
                <a:spcPts val="0"/>
              </a:spcBef>
              <a:spcAft>
                <a:spcPts val="0"/>
              </a:spcAft>
              <a:buClr>
                <a:schemeClr val="dk1"/>
              </a:buClr>
              <a:buSzPts val="1100"/>
              <a:buFont typeface="Arial"/>
              <a:buNone/>
            </a:pPr>
            <a:endParaRP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65707e9d81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65707e9d8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The benefits of well-planned solar siting policies are wide-ranging:</a:t>
            </a:r>
            <a:endParaRPr u="sng"/>
          </a:p>
          <a:p>
            <a:pPr marL="0" lvl="0" indent="0" algn="l" rtl="0">
              <a:spcBef>
                <a:spcPts val="0"/>
              </a:spcBef>
              <a:spcAft>
                <a:spcPts val="0"/>
              </a:spcAft>
              <a:buClr>
                <a:schemeClr val="dk1"/>
              </a:buClr>
              <a:buSzPts val="1100"/>
              <a:buFont typeface="Arial"/>
              <a:buNone/>
            </a:pPr>
            <a:r>
              <a:rPr lang="en"/>
              <a:t>• Reduced competition between renewable energy generation and agricultural production.</a:t>
            </a:r>
            <a:endParaRPr/>
          </a:p>
          <a:p>
            <a:pPr marL="0" lvl="0" indent="0" algn="l" rtl="0">
              <a:spcBef>
                <a:spcPts val="0"/>
              </a:spcBef>
              <a:spcAft>
                <a:spcPts val="0"/>
              </a:spcAft>
              <a:buClr>
                <a:schemeClr val="dk1"/>
              </a:buClr>
              <a:buSzPts val="1100"/>
              <a:buFont typeface="Arial"/>
              <a:buNone/>
            </a:pPr>
            <a:r>
              <a:rPr lang="en"/>
              <a:t>• Cultivation of social and political acceptance of solar development.</a:t>
            </a:r>
            <a:endParaRPr/>
          </a:p>
          <a:p>
            <a:pPr marL="0" lvl="0" indent="0" algn="l" rtl="0">
              <a:spcBef>
                <a:spcPts val="0"/>
              </a:spcBef>
              <a:spcAft>
                <a:spcPts val="0"/>
              </a:spcAft>
              <a:buClr>
                <a:schemeClr val="dk1"/>
              </a:buClr>
              <a:buSzPts val="1100"/>
              <a:buFont typeface="Arial"/>
              <a:buNone/>
            </a:pPr>
            <a:r>
              <a:rPr lang="en"/>
              <a:t>• Protection of current and future agricultural land uses.</a:t>
            </a:r>
            <a:endParaRPr/>
          </a:p>
          <a:p>
            <a:pPr marL="0" lvl="0" indent="0" algn="l" rtl="0">
              <a:spcBef>
                <a:spcPts val="0"/>
              </a:spcBef>
              <a:spcAft>
                <a:spcPts val="0"/>
              </a:spcAft>
              <a:buClr>
                <a:schemeClr val="dk1"/>
              </a:buClr>
              <a:buSzPts val="1100"/>
              <a:buFont typeface="Arial"/>
              <a:buNone/>
            </a:pPr>
            <a:r>
              <a:rPr lang="en"/>
              <a:t>• Preservation of prime agricultural land and other important farmland.</a:t>
            </a:r>
            <a:endParaRPr/>
          </a:p>
          <a:p>
            <a:pPr marL="0" lvl="0" indent="0" algn="l" rtl="0">
              <a:spcBef>
                <a:spcPts val="0"/>
              </a:spcBef>
              <a:spcAft>
                <a:spcPts val="0"/>
              </a:spcAft>
              <a:buClr>
                <a:schemeClr val="dk1"/>
              </a:buClr>
              <a:buSzPts val="1100"/>
              <a:buFont typeface="Arial"/>
              <a:buNone/>
            </a:pPr>
            <a:r>
              <a:rPr lang="en"/>
              <a:t>• Economic growth for both the agricultural and solar sectors.</a:t>
            </a:r>
            <a:endParaRPr/>
          </a:p>
          <a:p>
            <a:pPr marL="0" lvl="0" indent="0" algn="l" rtl="0">
              <a:spcBef>
                <a:spcPts val="0"/>
              </a:spcBef>
              <a:spcAft>
                <a:spcPts val="0"/>
              </a:spcAft>
              <a:buClr>
                <a:schemeClr val="dk1"/>
              </a:buClr>
              <a:buSzPts val="1100"/>
              <a:buFont typeface="Arial"/>
              <a:buNone/>
            </a:pPr>
            <a:r>
              <a:rPr lang="en"/>
              <a:t>• Regulatory clarity for both farmers and solar developers.</a:t>
            </a:r>
            <a:endParaRPr/>
          </a:p>
          <a:p>
            <a:pPr marL="0" lvl="0" indent="0" algn="l" rtl="0">
              <a:spcBef>
                <a:spcPts val="0"/>
              </a:spcBef>
              <a:spcAft>
                <a:spcPts val="0"/>
              </a:spcAft>
              <a:buClr>
                <a:schemeClr val="dk1"/>
              </a:buClr>
              <a:buSzPts val="1100"/>
              <a:buFont typeface="Arial"/>
              <a:buNone/>
            </a:pPr>
            <a:r>
              <a:rPr lang="en"/>
              <a:t>• Improved permitting efficiency and reduced administrative costs.</a:t>
            </a:r>
            <a:endParaRPr/>
          </a:p>
          <a:p>
            <a:pPr marL="0" lvl="0" indent="0" algn="l" rtl="0">
              <a:spcBef>
                <a:spcPts val="0"/>
              </a:spcBef>
              <a:spcAft>
                <a:spcPts val="0"/>
              </a:spcAft>
              <a:buClr>
                <a:schemeClr val="dk1"/>
              </a:buClr>
              <a:buSzPts val="1100"/>
              <a:buFont typeface="Arial"/>
              <a:buNone/>
            </a:pPr>
            <a:r>
              <a:rPr lang="en"/>
              <a:t>• Accelerated deployment of renewable energy to reach clean energy goals.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RESOURCES:</a:t>
            </a:r>
            <a:endParaRPr/>
          </a:p>
          <a:p>
            <a:pPr marL="0" lvl="0" indent="0" algn="l" rtl="0">
              <a:spcBef>
                <a:spcPts val="0"/>
              </a:spcBef>
              <a:spcAft>
                <a:spcPts val="0"/>
              </a:spcAft>
              <a:buClr>
                <a:schemeClr val="dk1"/>
              </a:buClr>
              <a:buSzPts val="1100"/>
              <a:buFont typeface="Arial"/>
              <a:buNone/>
            </a:pPr>
            <a:r>
              <a:rPr lang="en" sz="1200" u="sng">
                <a:solidFill>
                  <a:schemeClr val="hlink"/>
                </a:solidFill>
                <a:hlinkClick r:id="rId3"/>
              </a:rPr>
              <a:t>GrowSmart Maine Municipal Tools for Solar Siting</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u="sng">
                <a:solidFill>
                  <a:srgbClr val="0097A7"/>
                </a:solidFill>
                <a:hlinkClick r:id="rId4">
                  <a:extLst>
                    <a:ext uri="{A12FA001-AC4F-418D-AE19-62706E023703}">
                      <ahyp:hlinkClr xmlns:ahyp="http://schemas.microsoft.com/office/drawing/2018/hyperlinkcolor" val="tx"/>
                    </a:ext>
                  </a:extLst>
                </a:hlinkClick>
              </a:rPr>
              <a:t>Maine Best Solar Practices</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u="sng">
                <a:solidFill>
                  <a:srgbClr val="0097A7"/>
                </a:solidFill>
                <a:hlinkClick r:id="rId5">
                  <a:extLst>
                    <a:ext uri="{A12FA001-AC4F-418D-AE19-62706E023703}">
                      <ahyp:hlinkClr xmlns:ahyp="http://schemas.microsoft.com/office/drawing/2018/hyperlinkcolor" val="tx"/>
                    </a:ext>
                  </a:extLst>
                </a:hlinkClick>
              </a:rPr>
              <a:t>Maine Audubon Model Solar Ordinance</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u="sng">
                <a:solidFill>
                  <a:srgbClr val="0097A7"/>
                </a:solidFill>
                <a:hlinkClick r:id="rId6">
                  <a:extLst>
                    <a:ext uri="{A12FA001-AC4F-418D-AE19-62706E023703}">
                      <ahyp:hlinkClr xmlns:ahyp="http://schemas.microsoft.com/office/drawing/2018/hyperlinkcolor" val="tx"/>
                    </a:ext>
                  </a:extLst>
                </a:hlinkClick>
              </a:rPr>
              <a:t>MFT Balancing solar Development and Farmland Protection: A Solar Siting Guide for Maine Towns.</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u="sng">
                <a:solidFill>
                  <a:srgbClr val="0097A7"/>
                </a:solidFill>
                <a:hlinkClick r:id="rId7">
                  <a:extLst>
                    <a:ext uri="{A12FA001-AC4F-418D-AE19-62706E023703}">
                      <ahyp:hlinkClr xmlns:ahyp="http://schemas.microsoft.com/office/drawing/2018/hyperlinkcolor" val="tx"/>
                    </a:ext>
                  </a:extLst>
                </a:hlinkClick>
              </a:rPr>
              <a:t>AFT Solar Modeling Reports</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u="sng">
                <a:solidFill>
                  <a:schemeClr val="hlink"/>
                </a:solidFill>
                <a:hlinkClick r:id="rId8"/>
              </a:rPr>
              <a:t>American Farmland Trust Recommendations State and Local Government To Advance Smart Solar Policy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u="sng">
                <a:solidFill>
                  <a:schemeClr val="hlink"/>
                </a:solidFill>
                <a:hlinkClick r:id="rId9"/>
              </a:rPr>
              <a:t>American Farmland Trust NH Conversion of Ag Lands</a:t>
            </a:r>
            <a:endParaRPr sz="1200">
              <a:solidFill>
                <a:srgbClr val="595959"/>
              </a:solidFill>
            </a:endParaRPr>
          </a:p>
          <a:p>
            <a:pPr marL="0" lvl="0" indent="0" algn="l" rtl="0">
              <a:spcBef>
                <a:spcPts val="0"/>
              </a:spcBef>
              <a:spcAft>
                <a:spcPts val="0"/>
              </a:spcAft>
              <a:buClr>
                <a:schemeClr val="dk1"/>
              </a:buClr>
              <a:buSzPts val="1100"/>
              <a:buFont typeface="Arial"/>
              <a:buNone/>
            </a:pPr>
            <a:r>
              <a:rPr lang="en" sz="1200" u="sng">
                <a:solidFill>
                  <a:schemeClr val="hlink"/>
                </a:solidFill>
                <a:hlinkClick r:id="rId10"/>
              </a:rPr>
              <a:t>American Farmland Trust NH Policy Scorecard Summary</a:t>
            </a:r>
            <a:endParaRPr sz="1200"/>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4f46363db_0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4f46363db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chemeClr val="accent4"/>
              </a:highlight>
            </a:endParaRPr>
          </a:p>
          <a:p>
            <a:pPr marL="0" lvl="0" indent="0" algn="l" rtl="0">
              <a:spcBef>
                <a:spcPts val="0"/>
              </a:spcBef>
              <a:spcAft>
                <a:spcPts val="0"/>
              </a:spcAft>
              <a:buNone/>
            </a:pPr>
            <a:r>
              <a:rPr lang="en" u="sng">
                <a:solidFill>
                  <a:schemeClr val="hlink"/>
                </a:solidFill>
                <a:hlinkClick r:id="rId3"/>
              </a:rPr>
              <a:t>Links to Relevant Resources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64f46363db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64f46363db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connections include </a:t>
            </a:r>
            <a:endParaRPr/>
          </a:p>
          <a:p>
            <a:pPr marL="457200" lvl="0" indent="-298450" algn="l" rtl="0">
              <a:spcBef>
                <a:spcPts val="0"/>
              </a:spcBef>
              <a:spcAft>
                <a:spcPts val="0"/>
              </a:spcAft>
              <a:buSzPts val="1100"/>
              <a:buChar char="●"/>
            </a:pPr>
            <a:r>
              <a:rPr lang="en"/>
              <a:t>Wabanaki/Abanaki First People</a:t>
            </a:r>
            <a:endParaRPr/>
          </a:p>
          <a:p>
            <a:pPr marL="457200" lvl="0" indent="-298450" algn="l" rtl="0">
              <a:spcBef>
                <a:spcPts val="0"/>
              </a:spcBef>
              <a:spcAft>
                <a:spcPts val="0"/>
              </a:spcAft>
              <a:buSzPts val="1100"/>
              <a:buChar char="●"/>
            </a:pPr>
            <a:r>
              <a:rPr lang="en"/>
              <a:t>Economies based in heritage industries that rely on our quality natural and built places</a:t>
            </a:r>
            <a:endParaRPr/>
          </a:p>
          <a:p>
            <a:pPr marL="457200" lvl="0" indent="-298450" algn="l" rtl="0">
              <a:spcBef>
                <a:spcPts val="0"/>
              </a:spcBef>
              <a:spcAft>
                <a:spcPts val="0"/>
              </a:spcAft>
              <a:buSzPts val="1100"/>
              <a:buChar char="●"/>
            </a:pPr>
            <a:r>
              <a:rPr lang="en"/>
              <a:t>The New England Tradition of Home Rule vs. strong county government found elsewhere in the US</a:t>
            </a:r>
            <a:endParaRPr/>
          </a:p>
          <a:p>
            <a:pPr marL="914400" lvl="1" indent="-298450" algn="l" rtl="0">
              <a:spcBef>
                <a:spcPts val="0"/>
              </a:spcBef>
              <a:spcAft>
                <a:spcPts val="0"/>
              </a:spcAft>
              <a:buSzPts val="1100"/>
              <a:buChar char="○"/>
            </a:pPr>
            <a:r>
              <a:rPr lang="en"/>
              <a:t>Challenges in advancing smart growth initiatives like affordable housing, infill development, and climate resilience</a:t>
            </a:r>
            <a:endParaRPr/>
          </a:p>
          <a:p>
            <a:pPr marL="457200" lvl="0" indent="-298450" algn="l" rtl="0">
              <a:spcBef>
                <a:spcPts val="0"/>
              </a:spcBef>
              <a:spcAft>
                <a:spcPts val="0"/>
              </a:spcAft>
              <a:buSzPts val="1100"/>
              <a:buChar char="●"/>
            </a:pPr>
            <a:r>
              <a:rPr lang="en"/>
              <a:t>Rural landscapes with infrastructure more readily developed in our urban areas than rural settings</a:t>
            </a:r>
            <a:endParaRPr/>
          </a:p>
          <a:p>
            <a:pPr marL="457200" lvl="0" indent="-298450" algn="l" rtl="0">
              <a:spcBef>
                <a:spcPts val="0"/>
              </a:spcBef>
              <a:spcAft>
                <a:spcPts val="0"/>
              </a:spcAft>
              <a:buSzPts val="1100"/>
              <a:buChar char="●"/>
            </a:pPr>
            <a:r>
              <a:rPr lang="en"/>
              <a:t>Aging population with vibrant people who need access to their neighbors and services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64f46363d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64f46363d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They are Safe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Have enough healthful food</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Local, small farms are a pillar in towns around Maine. Beyond just a way of life, these farms produce goods and products that nourish the surrounding community. Protecting farmland means protecting access to high quality, locally grown food.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Have an affordable and welcoming place to live</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Housing is a human right - and affordable housing is critical for people to create happy, healthy and thriving lives for themselves and their families.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Have clean air, land, and water</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Protecting the environment means protecting access to heritage ways of life, recreation, and industry around Maine. Our state was built on its abundance of clean natural resources and smart land use understands the importance of maintaining the environment from which we all benefit.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They Belong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Find places where they can gather with friends and neighbors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Social spaces are critical infrastructure in vibrant communities. They create places for connections that provide meaning in our lives.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Find opportunities to help shape their communities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Community vitality is dependent on the ability of its members to get involved. Creating or maintaining a spirit of volunteerism and the appropriate pathways for engagement leads to sustainable growth.</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Find fellowship within the diversity of their neighborhoods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As in the natural world, diversity means strength and resilience. We all benefit from living in places with a broad diversity of perspectives, experiences, and ways of life.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They Can Thrive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Can take time for creative and meaningful activities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Beyond providing access for the things we need, smart growth in communities fosters the ability for people to pursue the activities that provide meaning in their lives.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Can imagine a positive future for themselves and others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Opportunity and hope undergird the path to our future as individuals and communities. Providing access to education, work, and recreation that inspires people to build fulfilling lives is the tide that raises all boats.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Can benefit from economic opportunity for themselves and their families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Economic opportunity unlocks the potential for personal and community growth. Supporting local businesses and investing in new and heritage industries allows for sustainable and equitable economic development.</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64f46363db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64f46363d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Farmers’ Markets are examples of seeing the interdependence of vibrant downtowns where people are walking around with their wallets, and vibrant farms producing food, fiber, and more for their neighbors.</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These are not competing interests; they are woven together.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64f46363db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64f46363d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Maine’s rural communities are defined by local heritage and spirit, and impacted, for better or worse, by the intersections of Federal, state, local policies and investments. This summit will delve into how Maine’s rural communities can navigate the complex interplay of federal, state, and local policies and investments to build resilient and prosperous futures, while preserving their distinct sense of place.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How do we navigate change?</a:t>
            </a:r>
            <a:endParaRPr b="1">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64f8d51010_2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64f8d51010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Building Community Strength is a 3-year training program providing technical and financial assistance to ten rural communities across Maine ready to navigate these and related questions.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Six training modules are delivered through three platforms.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Planning 101</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Housing Options for a Well-Rounded Community</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Farm Viability and Farmland Protection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Economic Development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Community Resilience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Funding Research and Grant-Writing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Building relationships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Incremental successes: $5K grants to launch</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Staying connected when 3-years is done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5-minute speed dating with resource orgs and congressional offices</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4f46363db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4f46363db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How we think about infrastructure investments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Advocacy to:</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Empower Public Transit Advisory Commission to make tangible recommendations to MaineDOT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Challenge the MaineDOT and Turnpike Authority in their singular focus on roads and bridges.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u="sng">
                <a:solidFill>
                  <a:schemeClr val="hlink"/>
                </a:solidFill>
                <a:hlinkClick r:id="rId3"/>
              </a:rPr>
              <a:t>Policy Action 2025 Outcomes</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64f8d51010_2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64f8d51010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Coalition with partners listed, but truly grassroots with people from Portland and the suburbs to the west, where a $330M  four mile highway extension is currently in the “zombie project” status, as they suspend planning, sort of, while they wait or us to go away.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Tools:  media, advocacy, community engagement led by community members that got the project stopped…for now.</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Important perspective from Smart Growth America/Transportation for America as a key partner.</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atin typeface="Lexend"/>
                <a:ea typeface="Lexend"/>
                <a:cs typeface="Lexend"/>
                <a:sym typeface="Lexen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atin typeface="Lexend"/>
                <a:ea typeface="Lexend"/>
                <a:cs typeface="Lexend"/>
                <a:sym typeface="Lexen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a:off x="0" y="11450"/>
            <a:ext cx="9166800" cy="5143500"/>
          </a:xfrm>
          <a:prstGeom prst="rect">
            <a:avLst/>
          </a:prstGeom>
          <a:noFill/>
          <a:ln w="76200" cap="flat" cmpd="sng">
            <a:solidFill>
              <a:srgbClr val="8F2C1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55" name="Google Shape;55;p13" title="Screenshot 2025-09-05 at 1.11.48 PM.png"/>
          <p:cNvPicPr preferRelativeResize="0"/>
          <p:nvPr/>
        </p:nvPicPr>
        <p:blipFill rotWithShape="1">
          <a:blip r:embed="rId3">
            <a:alphaModFix amt="10000"/>
          </a:blip>
          <a:srcRect l="1907" t="1357" r="5034" b="1696"/>
          <a:stretch/>
        </p:blipFill>
        <p:spPr>
          <a:xfrm>
            <a:off x="0" y="70025"/>
            <a:ext cx="9144001" cy="5038850"/>
          </a:xfrm>
          <a:prstGeom prst="rect">
            <a:avLst/>
          </a:prstGeom>
          <a:noFill/>
          <a:ln>
            <a:noFill/>
          </a:ln>
        </p:spPr>
      </p:pic>
      <p:sp>
        <p:nvSpPr>
          <p:cNvPr id="56" name="Google Shape;56;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Smart Growth Matters</a:t>
            </a:r>
            <a:endParaRPr/>
          </a:p>
        </p:txBody>
      </p:sp>
      <p:sp>
        <p:nvSpPr>
          <p:cNvPr id="57" name="Google Shape;57;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“It’s All Connected”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2"/>
          <p:cNvPicPr preferRelativeResize="0"/>
          <p:nvPr/>
        </p:nvPicPr>
        <p:blipFill>
          <a:blip r:embed="rId3">
            <a:alphaModFix/>
          </a:blip>
          <a:stretch>
            <a:fillRect/>
          </a:stretch>
        </p:blipFill>
        <p:spPr>
          <a:xfrm>
            <a:off x="4752549" y="1495575"/>
            <a:ext cx="4048299" cy="3228626"/>
          </a:xfrm>
          <a:prstGeom prst="rect">
            <a:avLst/>
          </a:prstGeom>
          <a:noFill/>
          <a:ln>
            <a:noFill/>
          </a:ln>
        </p:spPr>
      </p:pic>
      <p:pic>
        <p:nvPicPr>
          <p:cNvPr id="117" name="Google Shape;117;p22"/>
          <p:cNvPicPr preferRelativeResize="0"/>
          <p:nvPr/>
        </p:nvPicPr>
        <p:blipFill>
          <a:blip r:embed="rId4">
            <a:alphaModFix/>
          </a:blip>
          <a:stretch>
            <a:fillRect/>
          </a:stretch>
        </p:blipFill>
        <p:spPr>
          <a:xfrm>
            <a:off x="196900" y="271775"/>
            <a:ext cx="4623101" cy="2595600"/>
          </a:xfrm>
          <a:prstGeom prst="rect">
            <a:avLst/>
          </a:prstGeom>
          <a:noFill/>
          <a:ln>
            <a:noFill/>
          </a:ln>
        </p:spPr>
      </p:pic>
      <p:pic>
        <p:nvPicPr>
          <p:cNvPr id="118" name="Google Shape;118;p22"/>
          <p:cNvPicPr preferRelativeResize="0"/>
          <p:nvPr/>
        </p:nvPicPr>
        <p:blipFill>
          <a:blip r:embed="rId5">
            <a:alphaModFix/>
          </a:blip>
          <a:stretch>
            <a:fillRect/>
          </a:stretch>
        </p:blipFill>
        <p:spPr>
          <a:xfrm>
            <a:off x="1678925" y="2455950"/>
            <a:ext cx="2233700" cy="2404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3" title="Screenshot 2025-09-11 at 10.42.47 AM.png"/>
          <p:cNvPicPr preferRelativeResize="0"/>
          <p:nvPr/>
        </p:nvPicPr>
        <p:blipFill rotWithShape="1">
          <a:blip r:embed="rId3">
            <a:alphaModFix/>
          </a:blip>
          <a:srcRect l="1538" r="1721"/>
          <a:stretch/>
        </p:blipFill>
        <p:spPr>
          <a:xfrm>
            <a:off x="3875675" y="2571750"/>
            <a:ext cx="5072144" cy="2318750"/>
          </a:xfrm>
          <a:prstGeom prst="rect">
            <a:avLst/>
          </a:prstGeom>
          <a:noFill/>
          <a:ln>
            <a:noFill/>
          </a:ln>
        </p:spPr>
      </p:pic>
      <p:pic>
        <p:nvPicPr>
          <p:cNvPr id="124" name="Google Shape;124;p23"/>
          <p:cNvPicPr preferRelativeResize="0"/>
          <p:nvPr/>
        </p:nvPicPr>
        <p:blipFill rotWithShape="1">
          <a:blip r:embed="rId4">
            <a:alphaModFix/>
          </a:blip>
          <a:srcRect l="24368" t="4746" r="15815" b="58370"/>
          <a:stretch/>
        </p:blipFill>
        <p:spPr>
          <a:xfrm>
            <a:off x="180475" y="247800"/>
            <a:ext cx="5950226" cy="2054375"/>
          </a:xfrm>
          <a:prstGeom prst="rect">
            <a:avLst/>
          </a:prstGeom>
          <a:noFill/>
          <a:ln>
            <a:noFill/>
          </a:ln>
        </p:spPr>
      </p:pic>
      <p:sp>
        <p:nvSpPr>
          <p:cNvPr id="125" name="Google Shape;125;p23"/>
          <p:cNvSpPr/>
          <p:nvPr/>
        </p:nvSpPr>
        <p:spPr>
          <a:xfrm>
            <a:off x="258525" y="95250"/>
            <a:ext cx="5646900" cy="2177100"/>
          </a:xfrm>
          <a:prstGeom prst="rect">
            <a:avLst/>
          </a:prstGeom>
          <a:noFill/>
          <a:ln w="9525" cap="flat" cmpd="sng">
            <a:solidFill>
              <a:srgbClr val="8F2C1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6" name="Google Shape;126;p23"/>
          <p:cNvSpPr/>
          <p:nvPr/>
        </p:nvSpPr>
        <p:spPr>
          <a:xfrm>
            <a:off x="3875650" y="2642575"/>
            <a:ext cx="5072100" cy="2177100"/>
          </a:xfrm>
          <a:prstGeom prst="rect">
            <a:avLst/>
          </a:prstGeom>
          <a:noFill/>
          <a:ln w="9525" cap="flat" cmpd="sng">
            <a:solidFill>
              <a:srgbClr val="8F2C1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4"/>
          <p:cNvSpPr txBox="1">
            <a:spLocks noGrp="1"/>
          </p:cNvSpPr>
          <p:nvPr>
            <p:ph type="ctrTitle"/>
          </p:nvPr>
        </p:nvSpPr>
        <p:spPr>
          <a:xfrm>
            <a:off x="311708" y="228950"/>
            <a:ext cx="8520600" cy="205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IT’S ALWAYS ABOUT MONEY</a:t>
            </a:r>
            <a:endParaRPr/>
          </a:p>
          <a:p>
            <a:pPr marL="0" lvl="0" indent="0" algn="ctr" rtl="0">
              <a:spcBef>
                <a:spcPts val="0"/>
              </a:spcBef>
              <a:spcAft>
                <a:spcPts val="0"/>
              </a:spcAft>
              <a:buNone/>
            </a:pPr>
            <a:endParaRPr/>
          </a:p>
        </p:txBody>
      </p:sp>
      <p:pic>
        <p:nvPicPr>
          <p:cNvPr id="132" name="Google Shape;132;p24"/>
          <p:cNvPicPr preferRelativeResize="0"/>
          <p:nvPr/>
        </p:nvPicPr>
        <p:blipFill>
          <a:blip r:embed="rId3">
            <a:alphaModFix/>
          </a:blip>
          <a:stretch>
            <a:fillRect/>
          </a:stretch>
        </p:blipFill>
        <p:spPr>
          <a:xfrm>
            <a:off x="1989863" y="1501975"/>
            <a:ext cx="5164275" cy="3546450"/>
          </a:xfrm>
          <a:prstGeom prst="rect">
            <a:avLst/>
          </a:prstGeom>
          <a:noFill/>
          <a:ln>
            <a:noFill/>
          </a:ln>
        </p:spPr>
      </p:pic>
      <p:pic>
        <p:nvPicPr>
          <p:cNvPr id="133" name="Google Shape;133;p24" title="Screenshot 2025-09-10 at 1.13.21 PM.png"/>
          <p:cNvPicPr preferRelativeResize="0"/>
          <p:nvPr/>
        </p:nvPicPr>
        <p:blipFill>
          <a:blip r:embed="rId4">
            <a:alphaModFix/>
          </a:blip>
          <a:stretch>
            <a:fillRect/>
          </a:stretch>
        </p:blipFill>
        <p:spPr>
          <a:xfrm>
            <a:off x="7716850" y="4578350"/>
            <a:ext cx="1115450" cy="470075"/>
          </a:xfrm>
          <a:prstGeom prst="rect">
            <a:avLst/>
          </a:prstGeom>
          <a:noFill/>
          <a:ln>
            <a:noFill/>
          </a:ln>
        </p:spPr>
      </p:pic>
      <p:sp>
        <p:nvSpPr>
          <p:cNvPr id="134" name="Google Shape;134;p24"/>
          <p:cNvSpPr txBox="1"/>
          <p:nvPr/>
        </p:nvSpPr>
        <p:spPr>
          <a:xfrm>
            <a:off x="7977425" y="4395275"/>
            <a:ext cx="698400" cy="33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2"/>
                </a:solidFill>
              </a:rPr>
              <a:t>Image:</a:t>
            </a:r>
            <a:endParaRPr sz="11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5"/>
          <p:cNvPicPr preferRelativeResize="0"/>
          <p:nvPr/>
        </p:nvPicPr>
        <p:blipFill>
          <a:blip r:embed="rId3">
            <a:alphaModFix/>
          </a:blip>
          <a:stretch>
            <a:fillRect/>
          </a:stretch>
        </p:blipFill>
        <p:spPr>
          <a:xfrm>
            <a:off x="943550" y="292725"/>
            <a:ext cx="7585550" cy="1566100"/>
          </a:xfrm>
          <a:prstGeom prst="rect">
            <a:avLst/>
          </a:prstGeom>
          <a:noFill/>
          <a:ln>
            <a:noFill/>
          </a:ln>
        </p:spPr>
      </p:pic>
      <p:pic>
        <p:nvPicPr>
          <p:cNvPr id="140" name="Google Shape;140;p25"/>
          <p:cNvPicPr preferRelativeResize="0"/>
          <p:nvPr/>
        </p:nvPicPr>
        <p:blipFill rotWithShape="1">
          <a:blip r:embed="rId4">
            <a:alphaModFix/>
          </a:blip>
          <a:srcRect l="10762"/>
          <a:stretch/>
        </p:blipFill>
        <p:spPr>
          <a:xfrm>
            <a:off x="201200" y="2009900"/>
            <a:ext cx="3867350" cy="2424700"/>
          </a:xfrm>
          <a:prstGeom prst="rect">
            <a:avLst/>
          </a:prstGeom>
          <a:noFill/>
          <a:ln>
            <a:noFill/>
          </a:ln>
        </p:spPr>
      </p:pic>
      <p:pic>
        <p:nvPicPr>
          <p:cNvPr id="141" name="Google Shape;141;p25"/>
          <p:cNvPicPr preferRelativeResize="0"/>
          <p:nvPr/>
        </p:nvPicPr>
        <p:blipFill>
          <a:blip r:embed="rId5">
            <a:alphaModFix/>
          </a:blip>
          <a:stretch>
            <a:fillRect/>
          </a:stretch>
        </p:blipFill>
        <p:spPr>
          <a:xfrm>
            <a:off x="4192927" y="2009900"/>
            <a:ext cx="4476276" cy="2775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6"/>
          <p:cNvSpPr txBox="1">
            <a:spLocks noGrp="1"/>
          </p:cNvSpPr>
          <p:nvPr>
            <p:ph type="ctrTitle"/>
          </p:nvPr>
        </p:nvSpPr>
        <p:spPr>
          <a:xfrm>
            <a:off x="311708" y="25432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EXCEPT WHEN IT’S ABOUT RELATIONSHIPS</a:t>
            </a:r>
            <a:endParaRPr/>
          </a:p>
        </p:txBody>
      </p:sp>
      <p:pic>
        <p:nvPicPr>
          <p:cNvPr id="147" name="Google Shape;147;p26" title="Screenshot 2025-09-05 at 12.07.56 PM.png"/>
          <p:cNvPicPr preferRelativeResize="0"/>
          <p:nvPr/>
        </p:nvPicPr>
        <p:blipFill rotWithShape="1">
          <a:blip r:embed="rId3">
            <a:alphaModFix/>
          </a:blip>
          <a:srcRect t="10514"/>
          <a:stretch/>
        </p:blipFill>
        <p:spPr>
          <a:xfrm>
            <a:off x="1935788" y="2306925"/>
            <a:ext cx="5272423" cy="27069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7"/>
          <p:cNvPicPr preferRelativeResize="0"/>
          <p:nvPr/>
        </p:nvPicPr>
        <p:blipFill>
          <a:blip r:embed="rId3">
            <a:alphaModFix/>
          </a:blip>
          <a:stretch>
            <a:fillRect/>
          </a:stretch>
        </p:blipFill>
        <p:spPr>
          <a:xfrm>
            <a:off x="3755125" y="1036575"/>
            <a:ext cx="5236500" cy="3965325"/>
          </a:xfrm>
          <a:prstGeom prst="rect">
            <a:avLst/>
          </a:prstGeom>
          <a:noFill/>
          <a:ln>
            <a:noFill/>
          </a:ln>
        </p:spPr>
      </p:pic>
      <p:pic>
        <p:nvPicPr>
          <p:cNvPr id="153" name="Google Shape;153;p27"/>
          <p:cNvPicPr preferRelativeResize="0"/>
          <p:nvPr/>
        </p:nvPicPr>
        <p:blipFill>
          <a:blip r:embed="rId4">
            <a:alphaModFix/>
          </a:blip>
          <a:stretch>
            <a:fillRect/>
          </a:stretch>
        </p:blipFill>
        <p:spPr>
          <a:xfrm>
            <a:off x="289175" y="258238"/>
            <a:ext cx="3238500" cy="3209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8"/>
          <p:cNvPicPr preferRelativeResize="0"/>
          <p:nvPr/>
        </p:nvPicPr>
        <p:blipFill>
          <a:blip r:embed="rId3">
            <a:alphaModFix/>
          </a:blip>
          <a:stretch>
            <a:fillRect/>
          </a:stretch>
        </p:blipFill>
        <p:spPr>
          <a:xfrm>
            <a:off x="1528763" y="985838"/>
            <a:ext cx="6391275" cy="34766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9"/>
          <p:cNvPicPr preferRelativeResize="0"/>
          <p:nvPr/>
        </p:nvPicPr>
        <p:blipFill>
          <a:blip r:embed="rId3">
            <a:alphaModFix/>
          </a:blip>
          <a:stretch>
            <a:fillRect/>
          </a:stretch>
        </p:blipFill>
        <p:spPr>
          <a:xfrm>
            <a:off x="3045300" y="152400"/>
            <a:ext cx="5494301" cy="48386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30"/>
          <p:cNvPicPr preferRelativeResize="0"/>
          <p:nvPr/>
        </p:nvPicPr>
        <p:blipFill>
          <a:blip r:embed="rId3">
            <a:alphaModFix/>
          </a:blip>
          <a:stretch>
            <a:fillRect/>
          </a:stretch>
        </p:blipFill>
        <p:spPr>
          <a:xfrm>
            <a:off x="152400" y="152400"/>
            <a:ext cx="3724932" cy="4838699"/>
          </a:xfrm>
          <a:prstGeom prst="rect">
            <a:avLst/>
          </a:prstGeom>
          <a:noFill/>
          <a:ln>
            <a:noFill/>
          </a:ln>
        </p:spPr>
      </p:pic>
      <p:sp>
        <p:nvSpPr>
          <p:cNvPr id="169" name="Google Shape;169;p30"/>
          <p:cNvSpPr txBox="1"/>
          <p:nvPr/>
        </p:nvSpPr>
        <p:spPr>
          <a:xfrm>
            <a:off x="4059875" y="400800"/>
            <a:ext cx="4935600" cy="435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Lexend"/>
                <a:ea typeface="Lexend"/>
                <a:cs typeface="Lexend"/>
                <a:sym typeface="Lexend"/>
              </a:rPr>
              <a:t>From </a:t>
            </a:r>
            <a:r>
              <a:rPr lang="en" b="1">
                <a:solidFill>
                  <a:schemeClr val="dk1"/>
                </a:solidFill>
                <a:latin typeface="Lexend"/>
                <a:ea typeface="Lexend"/>
                <a:cs typeface="Lexend"/>
                <a:sym typeface="Lexend"/>
              </a:rPr>
              <a:t>2009 to 2019</a:t>
            </a:r>
            <a:r>
              <a:rPr lang="en">
                <a:solidFill>
                  <a:schemeClr val="dk1"/>
                </a:solidFill>
                <a:latin typeface="Lexend"/>
                <a:ea typeface="Lexend"/>
                <a:cs typeface="Lexend"/>
                <a:sym typeface="Lexend"/>
              </a:rPr>
              <a:t>, </a:t>
            </a:r>
            <a:endParaRPr>
              <a:solidFill>
                <a:schemeClr val="dk1"/>
              </a:solidFill>
              <a:latin typeface="Lexend"/>
              <a:ea typeface="Lexend"/>
              <a:cs typeface="Lexend"/>
              <a:sym typeface="Lexend"/>
            </a:endParaRPr>
          </a:p>
          <a:p>
            <a:pPr marL="0" lvl="0" indent="0" algn="l" rtl="0">
              <a:spcBef>
                <a:spcPts val="0"/>
              </a:spcBef>
              <a:spcAft>
                <a:spcPts val="0"/>
              </a:spcAft>
              <a:buNone/>
            </a:pPr>
            <a:r>
              <a:rPr lang="en">
                <a:solidFill>
                  <a:schemeClr val="dk1"/>
                </a:solidFill>
                <a:latin typeface="Lexend"/>
                <a:ea typeface="Lexend"/>
                <a:cs typeface="Lexend"/>
                <a:sym typeface="Lexend"/>
              </a:rPr>
              <a:t>106 projects were certified and placed in service in Maine. </a:t>
            </a:r>
            <a:endParaRPr>
              <a:solidFill>
                <a:schemeClr val="dk1"/>
              </a:solidFill>
              <a:latin typeface="Lexend"/>
              <a:ea typeface="Lexend"/>
              <a:cs typeface="Lexend"/>
              <a:sym typeface="Lexend"/>
            </a:endParaRPr>
          </a:p>
          <a:p>
            <a:pPr marL="0" lvl="0" indent="0" algn="l" rtl="0">
              <a:spcBef>
                <a:spcPts val="0"/>
              </a:spcBef>
              <a:spcAft>
                <a:spcPts val="0"/>
              </a:spcAft>
              <a:buClr>
                <a:schemeClr val="dk1"/>
              </a:buClr>
              <a:buSzPts val="1100"/>
              <a:buFont typeface="Arial"/>
              <a:buNone/>
            </a:pPr>
            <a:endParaRPr>
              <a:solidFill>
                <a:schemeClr val="dk1"/>
              </a:solidFill>
              <a:latin typeface="Lexend"/>
              <a:ea typeface="Lexend"/>
              <a:cs typeface="Lexend"/>
              <a:sym typeface="Lexend"/>
            </a:endParaRPr>
          </a:p>
          <a:p>
            <a:pPr marL="0" lvl="0" indent="0" algn="l" rtl="0">
              <a:spcBef>
                <a:spcPts val="0"/>
              </a:spcBef>
              <a:spcAft>
                <a:spcPts val="0"/>
              </a:spcAft>
              <a:buNone/>
            </a:pPr>
            <a:r>
              <a:rPr lang="en">
                <a:solidFill>
                  <a:schemeClr val="dk1"/>
                </a:solidFill>
                <a:latin typeface="Lexend"/>
                <a:ea typeface="Lexend"/>
                <a:cs typeface="Lexend"/>
                <a:sym typeface="Lexend"/>
              </a:rPr>
              <a:t>• Generated </a:t>
            </a:r>
            <a:r>
              <a:rPr lang="en" b="1">
                <a:solidFill>
                  <a:schemeClr val="dk1"/>
                </a:solidFill>
                <a:latin typeface="Lexend"/>
                <a:ea typeface="Lexend"/>
                <a:cs typeface="Lexend"/>
                <a:sym typeface="Lexend"/>
              </a:rPr>
              <a:t>$525 million in construction investment</a:t>
            </a:r>
            <a:r>
              <a:rPr lang="en">
                <a:solidFill>
                  <a:schemeClr val="dk1"/>
                </a:solidFill>
                <a:latin typeface="Lexend"/>
                <a:ea typeface="Lexend"/>
                <a:cs typeface="Lexend"/>
                <a:sym typeface="Lexend"/>
              </a:rPr>
              <a:t>; </a:t>
            </a:r>
            <a:endParaRPr>
              <a:solidFill>
                <a:schemeClr val="dk1"/>
              </a:solidFill>
              <a:latin typeface="Lexend"/>
              <a:ea typeface="Lexend"/>
              <a:cs typeface="Lexend"/>
              <a:sym typeface="Lexend"/>
            </a:endParaRPr>
          </a:p>
          <a:p>
            <a:pPr marL="0" lvl="0" indent="0" algn="l" rtl="0">
              <a:spcBef>
                <a:spcPts val="0"/>
              </a:spcBef>
              <a:spcAft>
                <a:spcPts val="0"/>
              </a:spcAft>
              <a:buClr>
                <a:schemeClr val="dk1"/>
              </a:buClr>
              <a:buSzPts val="1100"/>
              <a:buFont typeface="Arial"/>
              <a:buNone/>
            </a:pPr>
            <a:endParaRPr>
              <a:solidFill>
                <a:schemeClr val="dk1"/>
              </a:solidFill>
              <a:latin typeface="Lexend"/>
              <a:ea typeface="Lexend"/>
              <a:cs typeface="Lexend"/>
              <a:sym typeface="Lexend"/>
            </a:endParaRPr>
          </a:p>
          <a:p>
            <a:pPr marL="0" lvl="0" indent="0" algn="l" rtl="0">
              <a:spcBef>
                <a:spcPts val="0"/>
              </a:spcBef>
              <a:spcAft>
                <a:spcPts val="0"/>
              </a:spcAft>
              <a:buNone/>
            </a:pPr>
            <a:r>
              <a:rPr lang="en">
                <a:solidFill>
                  <a:schemeClr val="dk1"/>
                </a:solidFill>
                <a:latin typeface="Lexend"/>
                <a:ea typeface="Lexend"/>
                <a:cs typeface="Lexend"/>
                <a:sym typeface="Lexend"/>
              </a:rPr>
              <a:t>• Rehabilitated</a:t>
            </a:r>
            <a:r>
              <a:rPr lang="en" b="1">
                <a:solidFill>
                  <a:schemeClr val="dk1"/>
                </a:solidFill>
                <a:latin typeface="Lexend"/>
                <a:ea typeface="Lexend"/>
                <a:cs typeface="Lexend"/>
                <a:sym typeface="Lexend"/>
              </a:rPr>
              <a:t> 3.6 million square feet</a:t>
            </a:r>
            <a:r>
              <a:rPr lang="en">
                <a:solidFill>
                  <a:schemeClr val="dk1"/>
                </a:solidFill>
                <a:latin typeface="Lexend"/>
                <a:ea typeface="Lexend"/>
                <a:cs typeface="Lexend"/>
                <a:sym typeface="Lexend"/>
              </a:rPr>
              <a:t> of commercial and residential space; </a:t>
            </a:r>
            <a:endParaRPr>
              <a:solidFill>
                <a:schemeClr val="dk1"/>
              </a:solidFill>
              <a:latin typeface="Lexend"/>
              <a:ea typeface="Lexend"/>
              <a:cs typeface="Lexend"/>
              <a:sym typeface="Lexend"/>
            </a:endParaRPr>
          </a:p>
          <a:p>
            <a:pPr marL="0" lvl="0" indent="0" algn="l" rtl="0">
              <a:spcBef>
                <a:spcPts val="0"/>
              </a:spcBef>
              <a:spcAft>
                <a:spcPts val="0"/>
              </a:spcAft>
              <a:buClr>
                <a:schemeClr val="dk1"/>
              </a:buClr>
              <a:buSzPts val="1100"/>
              <a:buFont typeface="Arial"/>
              <a:buNone/>
            </a:pPr>
            <a:endParaRPr>
              <a:solidFill>
                <a:schemeClr val="dk1"/>
              </a:solidFill>
              <a:latin typeface="Lexend"/>
              <a:ea typeface="Lexend"/>
              <a:cs typeface="Lexend"/>
              <a:sym typeface="Lexend"/>
            </a:endParaRPr>
          </a:p>
          <a:p>
            <a:pPr marL="0" lvl="0" indent="0" algn="l" rtl="0">
              <a:spcBef>
                <a:spcPts val="0"/>
              </a:spcBef>
              <a:spcAft>
                <a:spcPts val="0"/>
              </a:spcAft>
              <a:buNone/>
            </a:pPr>
            <a:r>
              <a:rPr lang="en">
                <a:solidFill>
                  <a:schemeClr val="dk1"/>
                </a:solidFill>
                <a:latin typeface="Lexend"/>
                <a:ea typeface="Lexend"/>
                <a:cs typeface="Lexend"/>
                <a:sym typeface="Lexend"/>
              </a:rPr>
              <a:t>• Created or preserved </a:t>
            </a:r>
            <a:r>
              <a:rPr lang="en" b="1">
                <a:solidFill>
                  <a:schemeClr val="dk1"/>
                </a:solidFill>
                <a:latin typeface="Lexend"/>
                <a:ea typeface="Lexend"/>
                <a:cs typeface="Lexend"/>
                <a:sym typeface="Lexend"/>
              </a:rPr>
              <a:t>1,911 housing units, of which nearly 1,300 were affordable; </a:t>
            </a:r>
            <a:endParaRPr b="1">
              <a:solidFill>
                <a:schemeClr val="dk1"/>
              </a:solidFill>
              <a:latin typeface="Lexend"/>
              <a:ea typeface="Lexend"/>
              <a:cs typeface="Lexend"/>
              <a:sym typeface="Lexend"/>
            </a:endParaRPr>
          </a:p>
          <a:p>
            <a:pPr marL="0" lvl="0" indent="0" algn="l" rtl="0">
              <a:spcBef>
                <a:spcPts val="0"/>
              </a:spcBef>
              <a:spcAft>
                <a:spcPts val="0"/>
              </a:spcAft>
              <a:buClr>
                <a:schemeClr val="dk1"/>
              </a:buClr>
              <a:buSzPts val="1100"/>
              <a:buFont typeface="Arial"/>
              <a:buNone/>
            </a:pPr>
            <a:endParaRPr>
              <a:solidFill>
                <a:schemeClr val="dk1"/>
              </a:solidFill>
              <a:latin typeface="Lexend"/>
              <a:ea typeface="Lexend"/>
              <a:cs typeface="Lexend"/>
              <a:sym typeface="Lexend"/>
            </a:endParaRPr>
          </a:p>
          <a:p>
            <a:pPr marL="0" lvl="0" indent="0" algn="l" rtl="0">
              <a:spcBef>
                <a:spcPts val="0"/>
              </a:spcBef>
              <a:spcAft>
                <a:spcPts val="0"/>
              </a:spcAft>
              <a:buNone/>
            </a:pPr>
            <a:r>
              <a:rPr lang="en">
                <a:solidFill>
                  <a:schemeClr val="dk1"/>
                </a:solidFill>
                <a:latin typeface="Lexend"/>
                <a:ea typeface="Lexend"/>
                <a:cs typeface="Lexend"/>
                <a:sym typeface="Lexend"/>
              </a:rPr>
              <a:t>• Generated </a:t>
            </a:r>
            <a:r>
              <a:rPr lang="en" b="1">
                <a:solidFill>
                  <a:schemeClr val="dk1"/>
                </a:solidFill>
                <a:latin typeface="Lexend"/>
                <a:ea typeface="Lexend"/>
                <a:cs typeface="Lexend"/>
                <a:sym typeface="Lexend"/>
              </a:rPr>
              <a:t>200-700 full-time-equivalent (FTE) jobs </a:t>
            </a:r>
            <a:r>
              <a:rPr lang="en">
                <a:solidFill>
                  <a:schemeClr val="dk1"/>
                </a:solidFill>
                <a:latin typeface="Lexend"/>
                <a:ea typeface="Lexend"/>
                <a:cs typeface="Lexend"/>
                <a:sym typeface="Lexend"/>
              </a:rPr>
              <a:t>through construction spending alone annually for the past decade.</a:t>
            </a:r>
            <a:endParaRPr>
              <a:solidFill>
                <a:schemeClr val="dk1"/>
              </a:solidFill>
              <a:latin typeface="Lexend"/>
              <a:ea typeface="Lexend"/>
              <a:cs typeface="Lexend"/>
              <a:sym typeface="Lexend"/>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1"/>
          <p:cNvPicPr preferRelativeResize="0"/>
          <p:nvPr/>
        </p:nvPicPr>
        <p:blipFill rotWithShape="1">
          <a:blip r:embed="rId3">
            <a:alphaModFix/>
          </a:blip>
          <a:srcRect l="60670" t="11337" b="4994"/>
          <a:stretch/>
        </p:blipFill>
        <p:spPr>
          <a:xfrm>
            <a:off x="5466425" y="985200"/>
            <a:ext cx="3170050" cy="3173100"/>
          </a:xfrm>
          <a:prstGeom prst="rect">
            <a:avLst/>
          </a:prstGeom>
          <a:noFill/>
          <a:ln>
            <a:noFill/>
          </a:ln>
        </p:spPr>
      </p:pic>
      <p:pic>
        <p:nvPicPr>
          <p:cNvPr id="175" name="Google Shape;175;p31" title="Screenshot 2025-09-10 at 12.40.47 PM.png"/>
          <p:cNvPicPr preferRelativeResize="0"/>
          <p:nvPr/>
        </p:nvPicPr>
        <p:blipFill>
          <a:blip r:embed="rId4">
            <a:alphaModFix/>
          </a:blip>
          <a:stretch>
            <a:fillRect/>
          </a:stretch>
        </p:blipFill>
        <p:spPr>
          <a:xfrm>
            <a:off x="150175" y="802538"/>
            <a:ext cx="5082826" cy="3538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title="98e77e5f-607c-489c-80c1-205c737b43ff.jpg"/>
          <p:cNvPicPr preferRelativeResize="0"/>
          <p:nvPr/>
        </p:nvPicPr>
        <p:blipFill>
          <a:blip r:embed="rId3">
            <a:alphaModFix/>
          </a:blip>
          <a:stretch>
            <a:fillRect/>
          </a:stretch>
        </p:blipFill>
        <p:spPr>
          <a:xfrm>
            <a:off x="2556912" y="198413"/>
            <a:ext cx="4030174" cy="47466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32"/>
          <p:cNvPicPr preferRelativeResize="0"/>
          <p:nvPr/>
        </p:nvPicPr>
        <p:blipFill>
          <a:blip r:embed="rId3">
            <a:alphaModFix/>
          </a:blip>
          <a:stretch>
            <a:fillRect/>
          </a:stretch>
        </p:blipFill>
        <p:spPr>
          <a:xfrm>
            <a:off x="260400" y="334350"/>
            <a:ext cx="3495824" cy="2625400"/>
          </a:xfrm>
          <a:prstGeom prst="rect">
            <a:avLst/>
          </a:prstGeom>
          <a:noFill/>
          <a:ln>
            <a:noFill/>
          </a:ln>
        </p:spPr>
      </p:pic>
      <p:pic>
        <p:nvPicPr>
          <p:cNvPr id="181" name="Google Shape;181;p32"/>
          <p:cNvPicPr preferRelativeResize="0"/>
          <p:nvPr/>
        </p:nvPicPr>
        <p:blipFill>
          <a:blip r:embed="rId4">
            <a:alphaModFix/>
          </a:blip>
          <a:stretch>
            <a:fillRect/>
          </a:stretch>
        </p:blipFill>
        <p:spPr>
          <a:xfrm>
            <a:off x="4572000" y="280125"/>
            <a:ext cx="3787004" cy="2552225"/>
          </a:xfrm>
          <a:prstGeom prst="rect">
            <a:avLst/>
          </a:prstGeom>
          <a:noFill/>
          <a:ln>
            <a:noFill/>
          </a:ln>
        </p:spPr>
      </p:pic>
      <p:pic>
        <p:nvPicPr>
          <p:cNvPr id="182" name="Google Shape;182;p32"/>
          <p:cNvPicPr preferRelativeResize="0"/>
          <p:nvPr/>
        </p:nvPicPr>
        <p:blipFill>
          <a:blip r:embed="rId5">
            <a:alphaModFix/>
          </a:blip>
          <a:stretch>
            <a:fillRect/>
          </a:stretch>
        </p:blipFill>
        <p:spPr>
          <a:xfrm>
            <a:off x="2742670" y="2082223"/>
            <a:ext cx="3787000" cy="30612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3"/>
          <p:cNvSpPr txBox="1"/>
          <p:nvPr/>
        </p:nvSpPr>
        <p:spPr>
          <a:xfrm>
            <a:off x="4209275" y="167150"/>
            <a:ext cx="4781700" cy="466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solidFill>
                  <a:schemeClr val="dk1"/>
                </a:solidFill>
              </a:rPr>
              <a:t>American and Maine Farmland Trust Guidelines</a:t>
            </a:r>
            <a:endParaRPr sz="1800" u="sng">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Protect “prime” and “farmland of statewide importance”</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Use disturbed farm property </a:t>
            </a:r>
            <a:endParaRPr sz="1100">
              <a:solidFill>
                <a:schemeClr val="dk1"/>
              </a:solidFill>
              <a:highlight>
                <a:srgbClr val="FFFFFF"/>
              </a:highlight>
            </a:endParaRPr>
          </a:p>
          <a:p>
            <a:pPr marL="457200" lvl="0" indent="-342900" algn="l" rtl="0">
              <a:spcBef>
                <a:spcPts val="0"/>
              </a:spcBef>
              <a:spcAft>
                <a:spcPts val="0"/>
              </a:spcAft>
              <a:buClr>
                <a:schemeClr val="dk1"/>
              </a:buClr>
              <a:buSzPts val="1800"/>
              <a:buChar char="●"/>
            </a:pPr>
            <a:r>
              <a:rPr lang="en" sz="1800">
                <a:solidFill>
                  <a:schemeClr val="dk1"/>
                </a:solidFill>
                <a:highlight>
                  <a:srgbClr val="FFFFFF"/>
                </a:highlight>
              </a:rPr>
              <a:t>Dual-use, Integrate Farming  </a:t>
            </a:r>
            <a:endParaRPr sz="1800">
              <a:solidFill>
                <a:schemeClr val="dk1"/>
              </a:solidFill>
              <a:highlight>
                <a:srgbClr val="FFFFFF"/>
              </a:highlight>
            </a:endParaRPr>
          </a:p>
          <a:p>
            <a:pPr marL="914400" lvl="1" indent="-342900" algn="l" rtl="0">
              <a:spcBef>
                <a:spcPts val="0"/>
              </a:spcBef>
              <a:spcAft>
                <a:spcPts val="0"/>
              </a:spcAft>
              <a:buClr>
                <a:schemeClr val="dk1"/>
              </a:buClr>
              <a:buSzPts val="1800"/>
              <a:buChar char="○"/>
            </a:pPr>
            <a:r>
              <a:rPr lang="en" sz="1800">
                <a:solidFill>
                  <a:schemeClr val="dk1"/>
                </a:solidFill>
                <a:highlight>
                  <a:srgbClr val="FFFFFF"/>
                </a:highlight>
              </a:rPr>
              <a:t>(note those Danish sheep)</a:t>
            </a:r>
            <a:endParaRPr sz="1800">
              <a:solidFill>
                <a:schemeClr val="dk1"/>
              </a:solidFill>
              <a:highlight>
                <a:srgbClr val="FFFFFF"/>
              </a:highlight>
            </a:endParaRPr>
          </a:p>
          <a:p>
            <a:pPr marL="457200" lvl="0" indent="-342900" algn="l" rtl="0">
              <a:spcBef>
                <a:spcPts val="0"/>
              </a:spcBef>
              <a:spcAft>
                <a:spcPts val="0"/>
              </a:spcAft>
              <a:buClr>
                <a:schemeClr val="dk1"/>
              </a:buClr>
              <a:buSzPts val="1800"/>
              <a:buChar char="●"/>
            </a:pPr>
            <a:r>
              <a:rPr lang="en" sz="1800">
                <a:solidFill>
                  <a:schemeClr val="dk1"/>
                </a:solidFill>
                <a:highlight>
                  <a:srgbClr val="FFFFFF"/>
                </a:highlight>
              </a:rPr>
              <a:t>Preserve future use of farmland after decommissioning</a:t>
            </a:r>
            <a:endParaRPr sz="1800">
              <a:solidFill>
                <a:schemeClr val="dk1"/>
              </a:solidFill>
              <a:highlight>
                <a:srgbClr val="FFFFFF"/>
              </a:highlight>
            </a:endParaRPr>
          </a:p>
          <a:p>
            <a:pPr marL="457200" lvl="0" indent="-342900" algn="l" rtl="0">
              <a:spcBef>
                <a:spcPts val="0"/>
              </a:spcBef>
              <a:spcAft>
                <a:spcPts val="0"/>
              </a:spcAft>
              <a:buClr>
                <a:schemeClr val="dk1"/>
              </a:buClr>
              <a:buSzPts val="1800"/>
              <a:buChar char="●"/>
            </a:pPr>
            <a:r>
              <a:rPr lang="en" sz="1800">
                <a:solidFill>
                  <a:schemeClr val="dk1"/>
                </a:solidFill>
                <a:highlight>
                  <a:srgbClr val="FFFFFF"/>
                </a:highlight>
              </a:rPr>
              <a:t>Minimize grid connection damage to land</a:t>
            </a:r>
            <a:endParaRPr sz="1800">
              <a:solidFill>
                <a:schemeClr val="dk1"/>
              </a:solidFill>
              <a:highlight>
                <a:srgbClr val="FFFFFF"/>
              </a:highlight>
            </a:endParaRPr>
          </a:p>
          <a:p>
            <a:pPr marL="457200" lvl="0" indent="-342900" algn="l" rtl="0">
              <a:spcBef>
                <a:spcPts val="0"/>
              </a:spcBef>
              <a:spcAft>
                <a:spcPts val="0"/>
              </a:spcAft>
              <a:buClr>
                <a:schemeClr val="dk1"/>
              </a:buClr>
              <a:buSzPts val="1800"/>
              <a:buChar char="●"/>
            </a:pPr>
            <a:r>
              <a:rPr lang="en" sz="1800">
                <a:solidFill>
                  <a:schemeClr val="dk1"/>
                </a:solidFill>
                <a:highlight>
                  <a:srgbClr val="FFFFFF"/>
                </a:highlight>
              </a:rPr>
              <a:t>Provide power directly to farm</a:t>
            </a:r>
            <a:endParaRPr sz="1800">
              <a:solidFill>
                <a:schemeClr val="dk1"/>
              </a:solidFill>
              <a:highlight>
                <a:srgbClr val="FFFFFF"/>
              </a:highlight>
            </a:endParaRPr>
          </a:p>
          <a:p>
            <a:pPr marL="457200" lvl="0" indent="-342900" algn="l" rtl="0">
              <a:spcBef>
                <a:spcPts val="0"/>
              </a:spcBef>
              <a:spcAft>
                <a:spcPts val="0"/>
              </a:spcAft>
              <a:buClr>
                <a:schemeClr val="dk1"/>
              </a:buClr>
              <a:buSzPts val="1800"/>
              <a:buChar char="●"/>
            </a:pPr>
            <a:r>
              <a:rPr lang="en" sz="1800">
                <a:solidFill>
                  <a:schemeClr val="dk1"/>
                </a:solidFill>
                <a:highlight>
                  <a:srgbClr val="FFFFFF"/>
                </a:highlight>
              </a:rPr>
              <a:t>Promote Equity and Farm Viability</a:t>
            </a:r>
            <a:endParaRPr sz="1800">
              <a:solidFill>
                <a:schemeClr val="dk1"/>
              </a:solidFill>
              <a:highlight>
                <a:srgbClr val="FFFFFF"/>
              </a:highlight>
            </a:endParaRPr>
          </a:p>
          <a:p>
            <a:pPr marL="0" lvl="0" indent="0" algn="l" rtl="0">
              <a:spcBef>
                <a:spcPts val="0"/>
              </a:spcBef>
              <a:spcAft>
                <a:spcPts val="0"/>
              </a:spcAft>
              <a:buNone/>
            </a:pPr>
            <a:endParaRPr sz="1800">
              <a:solidFill>
                <a:schemeClr val="dk1"/>
              </a:solidFill>
              <a:highlight>
                <a:srgbClr val="FFFFFF"/>
              </a:highlight>
            </a:endParaRPr>
          </a:p>
          <a:p>
            <a:pPr marL="0" lvl="0" indent="0" algn="l" rtl="0">
              <a:spcBef>
                <a:spcPts val="0"/>
              </a:spcBef>
              <a:spcAft>
                <a:spcPts val="0"/>
              </a:spcAft>
              <a:buNone/>
            </a:pPr>
            <a:endParaRPr sz="18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a:solidFill>
                <a:schemeClr val="dk1"/>
              </a:solidFill>
              <a:highlight>
                <a:srgbClr val="FFFFFF"/>
              </a:highlight>
              <a:latin typeface="Calibri"/>
              <a:ea typeface="Calibri"/>
              <a:cs typeface="Calibri"/>
              <a:sym typeface="Calibri"/>
            </a:endParaRPr>
          </a:p>
        </p:txBody>
      </p:sp>
      <p:pic>
        <p:nvPicPr>
          <p:cNvPr id="188" name="Google Shape;188;p33" title="11949277_10207768964448831_6128004903527364862_n_10207768964448831.jpg"/>
          <p:cNvPicPr preferRelativeResize="0"/>
          <p:nvPr/>
        </p:nvPicPr>
        <p:blipFill>
          <a:blip r:embed="rId3">
            <a:alphaModFix/>
          </a:blip>
          <a:stretch>
            <a:fillRect/>
          </a:stretch>
        </p:blipFill>
        <p:spPr>
          <a:xfrm>
            <a:off x="117175" y="457725"/>
            <a:ext cx="3904476" cy="2928357"/>
          </a:xfrm>
          <a:prstGeom prst="rect">
            <a:avLst/>
          </a:prstGeom>
          <a:noFill/>
          <a:ln>
            <a:noFill/>
          </a:ln>
        </p:spPr>
      </p:pic>
      <p:sp>
        <p:nvSpPr>
          <p:cNvPr id="189" name="Google Shape;189;p33"/>
          <p:cNvSpPr txBox="1"/>
          <p:nvPr/>
        </p:nvSpPr>
        <p:spPr>
          <a:xfrm>
            <a:off x="506100" y="3719325"/>
            <a:ext cx="3703200" cy="104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solidFill>
                  <a:schemeClr val="dk2"/>
                </a:solidFill>
              </a:rPr>
              <a:t>American Farmland Trust </a:t>
            </a:r>
            <a:endParaRPr sz="1800" u="sng">
              <a:solidFill>
                <a:schemeClr val="dk2"/>
              </a:solidFill>
            </a:endParaRPr>
          </a:p>
          <a:p>
            <a:pPr marL="0" lvl="0" indent="0" algn="l" rtl="0">
              <a:spcBef>
                <a:spcPts val="0"/>
              </a:spcBef>
              <a:spcAft>
                <a:spcPts val="0"/>
              </a:spcAft>
              <a:buNone/>
            </a:pPr>
            <a:r>
              <a:rPr lang="en" sz="1800" u="sng">
                <a:solidFill>
                  <a:schemeClr val="dk2"/>
                </a:solidFill>
              </a:rPr>
              <a:t>Farms Under Threat 2040</a:t>
            </a:r>
            <a:endParaRPr sz="1800" u="sng">
              <a:solidFill>
                <a:schemeClr val="dk2"/>
              </a:solidFill>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4"/>
          <p:cNvSpPr txBox="1"/>
          <p:nvPr/>
        </p:nvSpPr>
        <p:spPr>
          <a:xfrm>
            <a:off x="4209275" y="398875"/>
            <a:ext cx="4471800" cy="44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u="sng">
                <a:solidFill>
                  <a:schemeClr val="dk1"/>
                </a:solidFill>
              </a:rPr>
              <a:t>Maine Audubon Guidelines</a:t>
            </a:r>
            <a:endParaRPr sz="2000" u="sng">
              <a:solidFill>
                <a:schemeClr val="dk1"/>
              </a:solidFill>
            </a:endParaRPr>
          </a:p>
          <a:p>
            <a:pPr marL="0" lvl="0" indent="0" algn="l" rtl="0">
              <a:spcBef>
                <a:spcPts val="0"/>
              </a:spcBef>
              <a:spcAft>
                <a:spcPts val="0"/>
              </a:spcAft>
              <a:buNone/>
            </a:pPr>
            <a:endParaRPr sz="1000" u="sng">
              <a:solidFill>
                <a:schemeClr val="dk1"/>
              </a:solidFill>
            </a:endParaRPr>
          </a:p>
          <a:p>
            <a:pPr marL="457200" lvl="0" indent="-355600" algn="l" rtl="0">
              <a:spcBef>
                <a:spcPts val="0"/>
              </a:spcBef>
              <a:spcAft>
                <a:spcPts val="0"/>
              </a:spcAft>
              <a:buClr>
                <a:schemeClr val="dk1"/>
              </a:buClr>
              <a:buSzPts val="2000"/>
              <a:buFont typeface="Calibri"/>
              <a:buChar char="●"/>
            </a:pPr>
            <a:r>
              <a:rPr lang="en" sz="2000">
                <a:solidFill>
                  <a:schemeClr val="dk1"/>
                </a:solidFill>
                <a:highlight>
                  <a:srgbClr val="FFFFFF"/>
                </a:highlight>
                <a:latin typeface="Calibri"/>
                <a:ea typeface="Calibri"/>
                <a:cs typeface="Calibri"/>
                <a:sym typeface="Calibri"/>
              </a:rPr>
              <a:t>Target disturbed, degraded lands</a:t>
            </a:r>
            <a:endParaRPr sz="2000">
              <a:solidFill>
                <a:schemeClr val="dk1"/>
              </a:solidFill>
              <a:highlight>
                <a:srgbClr val="FFFFFF"/>
              </a:highlight>
              <a:latin typeface="Calibri"/>
              <a:ea typeface="Calibri"/>
              <a:cs typeface="Calibri"/>
              <a:sym typeface="Calibri"/>
            </a:endParaRPr>
          </a:p>
          <a:p>
            <a:pPr marL="457200" lvl="0" indent="0" algn="l" rtl="0">
              <a:spcBef>
                <a:spcPts val="0"/>
              </a:spcBef>
              <a:spcAft>
                <a:spcPts val="0"/>
              </a:spcAft>
              <a:buNone/>
            </a:pPr>
            <a:endParaRPr sz="1000">
              <a:solidFill>
                <a:schemeClr val="dk1"/>
              </a:solidFill>
              <a:highlight>
                <a:srgbClr val="FFFFFF"/>
              </a:highlight>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 sz="2000">
                <a:solidFill>
                  <a:schemeClr val="dk1"/>
                </a:solidFill>
                <a:highlight>
                  <a:srgbClr val="FFFFFF"/>
                </a:highlight>
                <a:latin typeface="Calibri"/>
                <a:ea typeface="Calibri"/>
                <a:cs typeface="Calibri"/>
                <a:sym typeface="Calibri"/>
              </a:rPr>
              <a:t>Minimize impacts to sensitive wildlife habitats and high value natural resources</a:t>
            </a:r>
            <a:endParaRPr sz="2000">
              <a:solidFill>
                <a:schemeClr val="dk1"/>
              </a:solidFill>
              <a:highlight>
                <a:srgbClr val="FFFFFF"/>
              </a:highlight>
              <a:latin typeface="Calibri"/>
              <a:ea typeface="Calibri"/>
              <a:cs typeface="Calibri"/>
              <a:sym typeface="Calibri"/>
            </a:endParaRPr>
          </a:p>
          <a:p>
            <a:pPr marL="457200" lvl="0" indent="0" algn="l" rtl="0">
              <a:spcBef>
                <a:spcPts val="0"/>
              </a:spcBef>
              <a:spcAft>
                <a:spcPts val="0"/>
              </a:spcAft>
              <a:buNone/>
            </a:pPr>
            <a:endParaRPr sz="1000">
              <a:solidFill>
                <a:schemeClr val="dk1"/>
              </a:solidFill>
              <a:highlight>
                <a:srgbClr val="FFFFFF"/>
              </a:highlight>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 sz="2000">
                <a:solidFill>
                  <a:schemeClr val="dk1"/>
                </a:solidFill>
                <a:highlight>
                  <a:srgbClr val="FFFFFF"/>
                </a:highlight>
                <a:latin typeface="Calibri"/>
                <a:ea typeface="Calibri"/>
                <a:cs typeface="Calibri"/>
                <a:sym typeface="Calibri"/>
              </a:rPr>
              <a:t>Maintain intact forest landscapes and wildlife corridors</a:t>
            </a:r>
            <a:endParaRPr sz="2000">
              <a:solidFill>
                <a:schemeClr val="dk1"/>
              </a:solidFill>
              <a:highlight>
                <a:srgbClr val="FFFFFF"/>
              </a:highlight>
              <a:latin typeface="Calibri"/>
              <a:ea typeface="Calibri"/>
              <a:cs typeface="Calibri"/>
              <a:sym typeface="Calibri"/>
            </a:endParaRPr>
          </a:p>
          <a:p>
            <a:pPr marL="457200" lvl="0" indent="0" algn="l" rtl="0">
              <a:spcBef>
                <a:spcPts val="0"/>
              </a:spcBef>
              <a:spcAft>
                <a:spcPts val="0"/>
              </a:spcAft>
              <a:buNone/>
            </a:pPr>
            <a:endParaRPr sz="1000">
              <a:solidFill>
                <a:schemeClr val="dk1"/>
              </a:solidFill>
              <a:highlight>
                <a:srgbClr val="FFFFFF"/>
              </a:highlight>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 sz="2000">
                <a:solidFill>
                  <a:schemeClr val="dk1"/>
                </a:solidFill>
                <a:highlight>
                  <a:srgbClr val="FFFFFF"/>
                </a:highlight>
                <a:latin typeface="Calibri"/>
                <a:ea typeface="Calibri"/>
                <a:cs typeface="Calibri"/>
                <a:sym typeface="Calibri"/>
              </a:rPr>
              <a:t>Use wildlife-friendly fencing</a:t>
            </a:r>
            <a:endParaRPr sz="2000">
              <a:solidFill>
                <a:schemeClr val="dk1"/>
              </a:solidFill>
              <a:highlight>
                <a:srgbClr val="FFFFFF"/>
              </a:highlight>
              <a:latin typeface="Calibri"/>
              <a:ea typeface="Calibri"/>
              <a:cs typeface="Calibri"/>
              <a:sym typeface="Calibri"/>
            </a:endParaRPr>
          </a:p>
          <a:p>
            <a:pPr marL="457200" lvl="0" indent="0" algn="l" rtl="0">
              <a:spcBef>
                <a:spcPts val="0"/>
              </a:spcBef>
              <a:spcAft>
                <a:spcPts val="0"/>
              </a:spcAft>
              <a:buNone/>
            </a:pPr>
            <a:endParaRPr sz="1000">
              <a:solidFill>
                <a:schemeClr val="dk1"/>
              </a:solidFill>
              <a:highlight>
                <a:srgbClr val="FFFFFF"/>
              </a:highlight>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 sz="2000">
                <a:solidFill>
                  <a:schemeClr val="dk1"/>
                </a:solidFill>
                <a:highlight>
                  <a:srgbClr val="FFFFFF"/>
                </a:highlight>
                <a:latin typeface="Calibri"/>
                <a:ea typeface="Calibri"/>
                <a:cs typeface="Calibri"/>
                <a:sym typeface="Calibri"/>
              </a:rPr>
              <a:t>Protect water quality; avoid erosion</a:t>
            </a:r>
            <a:endParaRPr sz="2000">
              <a:solidFill>
                <a:schemeClr val="dk1"/>
              </a:solidFill>
              <a:highlight>
                <a:srgbClr val="FFFFFF"/>
              </a:highlight>
              <a:latin typeface="Calibri"/>
              <a:ea typeface="Calibri"/>
              <a:cs typeface="Calibri"/>
              <a:sym typeface="Calibri"/>
            </a:endParaRPr>
          </a:p>
          <a:p>
            <a:pPr marL="457200" lvl="0" indent="0" algn="l" rtl="0">
              <a:spcBef>
                <a:spcPts val="0"/>
              </a:spcBef>
              <a:spcAft>
                <a:spcPts val="0"/>
              </a:spcAft>
              <a:buNone/>
            </a:pPr>
            <a:endParaRPr sz="1000">
              <a:solidFill>
                <a:schemeClr val="dk1"/>
              </a:solidFill>
              <a:highlight>
                <a:srgbClr val="FFFFFF"/>
              </a:highlight>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 sz="2000">
                <a:solidFill>
                  <a:schemeClr val="dk1"/>
                </a:solidFill>
                <a:highlight>
                  <a:srgbClr val="FFFFFF"/>
                </a:highlight>
                <a:latin typeface="Calibri"/>
                <a:ea typeface="Calibri"/>
                <a:cs typeface="Calibri"/>
                <a:sym typeface="Calibri"/>
              </a:rPr>
              <a:t>When restoring site, maintain and restore native vegetation</a:t>
            </a:r>
            <a:endParaRPr sz="20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sz="180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sz="1800">
              <a:solidFill>
                <a:schemeClr val="dk1"/>
              </a:solidFill>
              <a:highlight>
                <a:srgbClr val="FFFFFF"/>
              </a:highlight>
              <a:latin typeface="Calibri"/>
              <a:ea typeface="Calibri"/>
              <a:cs typeface="Calibri"/>
              <a:sym typeface="Calibri"/>
            </a:endParaRPr>
          </a:p>
        </p:txBody>
      </p:sp>
      <p:pic>
        <p:nvPicPr>
          <p:cNvPr id="195" name="Google Shape;195;p34" title="11951111_10207776771003990_332336239784890939_n_10207776771003990.jpg"/>
          <p:cNvPicPr preferRelativeResize="0"/>
          <p:nvPr/>
        </p:nvPicPr>
        <p:blipFill>
          <a:blip r:embed="rId3">
            <a:alphaModFix/>
          </a:blip>
          <a:stretch>
            <a:fillRect/>
          </a:stretch>
        </p:blipFill>
        <p:spPr>
          <a:xfrm>
            <a:off x="128900" y="516425"/>
            <a:ext cx="3904476" cy="292835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Smart Growth Matters</a:t>
            </a:r>
            <a:endParaRPr/>
          </a:p>
        </p:txBody>
      </p:sp>
      <p:sp>
        <p:nvSpPr>
          <p:cNvPr id="201" name="Google Shape;201;p3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“It’s All Connected”</a:t>
            </a:r>
            <a:endParaRPr/>
          </a:p>
        </p:txBody>
      </p:sp>
      <p:pic>
        <p:nvPicPr>
          <p:cNvPr id="202" name="Google Shape;202;p35" title="Screenshot 2025-09-05 at 1.11.48 PM.png"/>
          <p:cNvPicPr preferRelativeResize="0"/>
          <p:nvPr/>
        </p:nvPicPr>
        <p:blipFill rotWithShape="1">
          <a:blip r:embed="rId3">
            <a:alphaModFix amt="10000"/>
          </a:blip>
          <a:srcRect l="1907" t="1357" r="5034" b="1696"/>
          <a:stretch/>
        </p:blipFill>
        <p:spPr>
          <a:xfrm>
            <a:off x="0" y="70025"/>
            <a:ext cx="9144001" cy="5038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p:nvPr/>
        </p:nvSpPr>
        <p:spPr>
          <a:xfrm>
            <a:off x="891875" y="3530825"/>
            <a:ext cx="3397200" cy="117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Lexend"/>
                <a:ea typeface="Lexend"/>
                <a:cs typeface="Lexend"/>
                <a:sym typeface="Lexend"/>
              </a:rPr>
              <a:t>Why is someone from Maine talking to people in </a:t>
            </a:r>
            <a:endParaRPr sz="1800">
              <a:solidFill>
                <a:schemeClr val="dk2"/>
              </a:solidFill>
              <a:latin typeface="Lexend"/>
              <a:ea typeface="Lexend"/>
              <a:cs typeface="Lexend"/>
              <a:sym typeface="Lexend"/>
            </a:endParaRPr>
          </a:p>
          <a:p>
            <a:pPr marL="0" lvl="0" indent="0" algn="l" rtl="0">
              <a:spcBef>
                <a:spcPts val="0"/>
              </a:spcBef>
              <a:spcAft>
                <a:spcPts val="0"/>
              </a:spcAft>
              <a:buNone/>
            </a:pPr>
            <a:r>
              <a:rPr lang="en" sz="1800">
                <a:solidFill>
                  <a:schemeClr val="dk2"/>
                </a:solidFill>
                <a:latin typeface="Lexend"/>
                <a:ea typeface="Lexend"/>
                <a:cs typeface="Lexend"/>
                <a:sym typeface="Lexend"/>
              </a:rPr>
              <a:t>New Hampshire?</a:t>
            </a:r>
            <a:endParaRPr sz="1800">
              <a:solidFill>
                <a:schemeClr val="dk2"/>
              </a:solidFill>
              <a:latin typeface="Lexend"/>
              <a:ea typeface="Lexend"/>
              <a:cs typeface="Lexend"/>
              <a:sym typeface="Lexend"/>
            </a:endParaRPr>
          </a:p>
        </p:txBody>
      </p:sp>
      <p:pic>
        <p:nvPicPr>
          <p:cNvPr id="68" name="Google Shape;68;p15" title="NNE_state_map.width-1200.jpg"/>
          <p:cNvPicPr preferRelativeResize="0"/>
          <p:nvPr/>
        </p:nvPicPr>
        <p:blipFill>
          <a:blip r:embed="rId3">
            <a:alphaModFix/>
          </a:blip>
          <a:stretch>
            <a:fillRect/>
          </a:stretch>
        </p:blipFill>
        <p:spPr>
          <a:xfrm>
            <a:off x="558898" y="100775"/>
            <a:ext cx="6994224" cy="2667900"/>
          </a:xfrm>
          <a:prstGeom prst="rect">
            <a:avLst/>
          </a:prstGeom>
          <a:noFill/>
          <a:ln>
            <a:noFill/>
          </a:ln>
        </p:spPr>
      </p:pic>
      <p:pic>
        <p:nvPicPr>
          <p:cNvPr id="69" name="Google Shape;69;p15"/>
          <p:cNvPicPr preferRelativeResize="0"/>
          <p:nvPr/>
        </p:nvPicPr>
        <p:blipFill>
          <a:blip r:embed="rId4">
            <a:alphaModFix/>
          </a:blip>
          <a:stretch>
            <a:fillRect/>
          </a:stretch>
        </p:blipFill>
        <p:spPr>
          <a:xfrm>
            <a:off x="4915400" y="2466774"/>
            <a:ext cx="3637363" cy="2419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6"/>
          <p:cNvPicPr preferRelativeResize="0"/>
          <p:nvPr/>
        </p:nvPicPr>
        <p:blipFill rotWithShape="1">
          <a:blip r:embed="rId3">
            <a:alphaModFix/>
          </a:blip>
          <a:srcRect b="9049"/>
          <a:stretch/>
        </p:blipFill>
        <p:spPr>
          <a:xfrm>
            <a:off x="137500" y="3356150"/>
            <a:ext cx="8841950" cy="1731500"/>
          </a:xfrm>
          <a:prstGeom prst="rect">
            <a:avLst/>
          </a:prstGeom>
          <a:noFill/>
          <a:ln>
            <a:noFill/>
          </a:ln>
        </p:spPr>
      </p:pic>
      <p:pic>
        <p:nvPicPr>
          <p:cNvPr id="75" name="Google Shape;75;p16" title="Screenshot 2025-09-05 at 9.52.58 AM.png"/>
          <p:cNvPicPr preferRelativeResize="0"/>
          <p:nvPr/>
        </p:nvPicPr>
        <p:blipFill>
          <a:blip r:embed="rId4">
            <a:alphaModFix/>
          </a:blip>
          <a:stretch>
            <a:fillRect/>
          </a:stretch>
        </p:blipFill>
        <p:spPr>
          <a:xfrm>
            <a:off x="1432350" y="97275"/>
            <a:ext cx="7654374" cy="3816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1" name="Google Shape;81;p1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82" name="Google Shape;82;p17"/>
          <p:cNvPicPr preferRelativeResize="0"/>
          <p:nvPr/>
        </p:nvPicPr>
        <p:blipFill>
          <a:blip r:embed="rId3">
            <a:alphaModFix/>
          </a:blip>
          <a:stretch>
            <a:fillRect/>
          </a:stretch>
        </p:blipFill>
        <p:spPr>
          <a:xfrm>
            <a:off x="23813" y="66675"/>
            <a:ext cx="9096375" cy="5010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8"/>
          <p:cNvPicPr preferRelativeResize="0"/>
          <p:nvPr/>
        </p:nvPicPr>
        <p:blipFill>
          <a:blip r:embed="rId3">
            <a:alphaModFix/>
          </a:blip>
          <a:stretch>
            <a:fillRect/>
          </a:stretch>
        </p:blipFill>
        <p:spPr>
          <a:xfrm>
            <a:off x="492225" y="0"/>
            <a:ext cx="8159548"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93" name="Google Shape;93;p1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94" name="Google Shape;94;p19"/>
          <p:cNvPicPr preferRelativeResize="0"/>
          <p:nvPr/>
        </p:nvPicPr>
        <p:blipFill>
          <a:blip r:embed="rId3">
            <a:alphaModFix/>
          </a:blip>
          <a:stretch>
            <a:fillRect/>
          </a:stretch>
        </p:blipFill>
        <p:spPr>
          <a:xfrm>
            <a:off x="266200" y="504100"/>
            <a:ext cx="8611599" cy="41353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0"/>
          <p:cNvPicPr preferRelativeResize="0"/>
          <p:nvPr/>
        </p:nvPicPr>
        <p:blipFill>
          <a:blip r:embed="rId3">
            <a:alphaModFix/>
          </a:blip>
          <a:stretch>
            <a:fillRect/>
          </a:stretch>
        </p:blipFill>
        <p:spPr>
          <a:xfrm>
            <a:off x="171196" y="625050"/>
            <a:ext cx="4400800" cy="2786599"/>
          </a:xfrm>
          <a:prstGeom prst="rect">
            <a:avLst/>
          </a:prstGeom>
          <a:noFill/>
          <a:ln>
            <a:noFill/>
          </a:ln>
        </p:spPr>
      </p:pic>
      <p:pic>
        <p:nvPicPr>
          <p:cNvPr id="100" name="Google Shape;100;p20"/>
          <p:cNvPicPr preferRelativeResize="0"/>
          <p:nvPr/>
        </p:nvPicPr>
        <p:blipFill>
          <a:blip r:embed="rId4">
            <a:alphaModFix/>
          </a:blip>
          <a:stretch>
            <a:fillRect/>
          </a:stretch>
        </p:blipFill>
        <p:spPr>
          <a:xfrm>
            <a:off x="4929200" y="65100"/>
            <a:ext cx="4038625" cy="4648699"/>
          </a:xfrm>
          <a:prstGeom prst="rect">
            <a:avLst/>
          </a:prstGeom>
          <a:noFill/>
          <a:ln>
            <a:noFill/>
          </a:ln>
        </p:spPr>
      </p:pic>
      <p:pic>
        <p:nvPicPr>
          <p:cNvPr id="101" name="Google Shape;101;p20" title="Screenshot 2025-09-10 at 12.22.44 PM.png"/>
          <p:cNvPicPr preferRelativeResize="0"/>
          <p:nvPr/>
        </p:nvPicPr>
        <p:blipFill>
          <a:blip r:embed="rId5">
            <a:alphaModFix/>
          </a:blip>
          <a:stretch>
            <a:fillRect/>
          </a:stretch>
        </p:blipFill>
        <p:spPr>
          <a:xfrm>
            <a:off x="527625" y="3834600"/>
            <a:ext cx="3205400" cy="463775"/>
          </a:xfrm>
          <a:prstGeom prst="rect">
            <a:avLst/>
          </a:prstGeom>
          <a:noFill/>
          <a:ln>
            <a:noFill/>
          </a:ln>
        </p:spPr>
      </p:pic>
      <p:sp>
        <p:nvSpPr>
          <p:cNvPr id="102" name="Google Shape;102;p20"/>
          <p:cNvSpPr/>
          <p:nvPr/>
        </p:nvSpPr>
        <p:spPr>
          <a:xfrm>
            <a:off x="5070375" y="3049925"/>
            <a:ext cx="1548990" cy="173178"/>
          </a:xfrm>
          <a:prstGeom prst="flowChartTerminator">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03" name="Google Shape;103;p20"/>
          <p:cNvCxnSpPr>
            <a:stCxn id="102" idx="1"/>
            <a:endCxn id="101" idx="3"/>
          </p:cNvCxnSpPr>
          <p:nvPr/>
        </p:nvCxnSpPr>
        <p:spPr>
          <a:xfrm flipH="1">
            <a:off x="3732975" y="3136514"/>
            <a:ext cx="1337400" cy="930000"/>
          </a:xfrm>
          <a:prstGeom prst="straightConnector1">
            <a:avLst/>
          </a:prstGeom>
          <a:noFill/>
          <a:ln w="9525" cap="flat" cmpd="sng">
            <a:solidFill>
              <a:srgbClr val="FF0000"/>
            </a:solidFill>
            <a:prstDash val="solid"/>
            <a:round/>
            <a:headEnd type="none" w="med" len="med"/>
            <a:tailEnd type="triangle" w="med" len="med"/>
          </a:ln>
        </p:spPr>
      </p:cxnSp>
      <p:sp>
        <p:nvSpPr>
          <p:cNvPr id="104" name="Google Shape;104;p20"/>
          <p:cNvSpPr/>
          <p:nvPr/>
        </p:nvSpPr>
        <p:spPr>
          <a:xfrm>
            <a:off x="469875" y="3742050"/>
            <a:ext cx="3417012" cy="648864"/>
          </a:xfrm>
          <a:prstGeom prst="flowChartTerminator">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1"/>
          <p:cNvPicPr preferRelativeResize="0"/>
          <p:nvPr/>
        </p:nvPicPr>
        <p:blipFill>
          <a:blip r:embed="rId3">
            <a:alphaModFix/>
          </a:blip>
          <a:stretch>
            <a:fillRect/>
          </a:stretch>
        </p:blipFill>
        <p:spPr>
          <a:xfrm>
            <a:off x="405222" y="958025"/>
            <a:ext cx="3225875" cy="3870100"/>
          </a:xfrm>
          <a:prstGeom prst="rect">
            <a:avLst/>
          </a:prstGeom>
          <a:noFill/>
          <a:ln>
            <a:noFill/>
          </a:ln>
        </p:spPr>
      </p:pic>
      <p:pic>
        <p:nvPicPr>
          <p:cNvPr id="110" name="Google Shape;110;p21"/>
          <p:cNvPicPr preferRelativeResize="0"/>
          <p:nvPr/>
        </p:nvPicPr>
        <p:blipFill>
          <a:blip r:embed="rId4">
            <a:alphaModFix/>
          </a:blip>
          <a:stretch>
            <a:fillRect/>
          </a:stretch>
        </p:blipFill>
        <p:spPr>
          <a:xfrm>
            <a:off x="3726772" y="958025"/>
            <a:ext cx="5196629" cy="3623640"/>
          </a:xfrm>
          <a:prstGeom prst="rect">
            <a:avLst/>
          </a:prstGeom>
          <a:noFill/>
          <a:ln>
            <a:noFill/>
          </a:ln>
        </p:spPr>
      </p:pic>
      <p:sp>
        <p:nvSpPr>
          <p:cNvPr id="111" name="Google Shape;111;p21"/>
          <p:cNvSpPr txBox="1">
            <a:spLocks noGrp="1"/>
          </p:cNvSpPr>
          <p:nvPr>
            <p:ph type="ctrTitle"/>
          </p:nvPr>
        </p:nvSpPr>
        <p:spPr>
          <a:xfrm>
            <a:off x="311700" y="295325"/>
            <a:ext cx="8520600" cy="6627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700"/>
              <a:t>Mainers for Smarter Transportation</a:t>
            </a:r>
            <a:endParaRPr sz="37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2745</Words>
  <Application>Microsoft Macintosh PowerPoint</Application>
  <PresentationFormat>On-screen Show (16:9)</PresentationFormat>
  <Paragraphs>259</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Calibri</vt:lpstr>
      <vt:lpstr>Arial</vt:lpstr>
      <vt:lpstr>Lexend</vt:lpstr>
      <vt:lpstr>Simple Light</vt:lpstr>
      <vt:lpstr>Smart Growth Matters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Mainers for Smarter Transportation</vt:lpstr>
      <vt:lpstr>PowerPoint Presentation</vt:lpstr>
      <vt:lpstr>PowerPoint Presentation</vt:lpstr>
      <vt:lpstr>IT’S ALWAYS ABOUT MONEY </vt:lpstr>
      <vt:lpstr>PowerPoint Presentation</vt:lpstr>
      <vt:lpstr>EXCEPT WHEN IT’S ABOUT RELATIONSHIPS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Smart Growth Matters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Anna Wells</cp:lastModifiedBy>
  <cp:revision>1</cp:revision>
  <dcterms:modified xsi:type="dcterms:W3CDTF">2025-09-19T13:49:10Z</dcterms:modified>
</cp:coreProperties>
</file>