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3" r:id="rId5"/>
    <p:sldId id="337" r:id="rId6"/>
    <p:sldId id="347" r:id="rId7"/>
    <p:sldId id="382" r:id="rId8"/>
    <p:sldId id="261" r:id="rId9"/>
    <p:sldId id="394" r:id="rId10"/>
    <p:sldId id="272" r:id="rId11"/>
    <p:sldId id="262" r:id="rId12"/>
    <p:sldId id="267" r:id="rId13"/>
    <p:sldId id="393" r:id="rId14"/>
    <p:sldId id="395" r:id="rId15"/>
    <p:sldId id="400" r:id="rId16"/>
    <p:sldId id="386" r:id="rId17"/>
    <p:sldId id="339" r:id="rId18"/>
    <p:sldId id="399" r:id="rId19"/>
    <p:sldId id="397" r:id="rId20"/>
    <p:sldId id="396" r:id="rId21"/>
    <p:sldId id="378" r:id="rId22"/>
    <p:sldId id="369" r:id="rId23"/>
    <p:sldId id="365" r:id="rId24"/>
    <p:sldId id="38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504" userDrawn="1">
          <p15:clr>
            <a:srgbClr val="A4A3A4"/>
          </p15:clr>
        </p15:guide>
        <p15:guide id="3" pos="40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B60"/>
    <a:srgbClr val="F99D2A"/>
    <a:srgbClr val="88D4E8"/>
    <a:srgbClr val="FFE8CA"/>
    <a:srgbClr val="C5C6D6"/>
    <a:srgbClr val="8B8DB0"/>
    <a:srgbClr val="E1F4F9"/>
    <a:srgbClr val="515488"/>
    <a:srgbClr val="FDDC00"/>
    <a:srgbClr val="FDB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008201-403F-4F0E-BC05-E2EBC88F546F}" v="829" dt="2025-09-10T23:49:01.875"/>
    <p1510:client id="{D25D04D1-FEFC-28EE-E7B1-F6699F296E8B}" v="576" dt="2025-09-10T20:32:58.7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1"/>
    <p:restoredTop sz="94859"/>
  </p:normalViewPr>
  <p:slideViewPr>
    <p:cSldViewPr snapToGrid="0">
      <p:cViewPr varScale="1">
        <p:scale>
          <a:sx n="112" d="100"/>
          <a:sy n="112" d="100"/>
        </p:scale>
        <p:origin x="632" y="192"/>
      </p:cViewPr>
      <p:guideLst>
        <p:guide orient="horz" pos="408"/>
        <p:guide pos="504"/>
        <p:guide pos="40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54338-2CA1-4F4D-B337-BA2E5C369BA3}" type="datetimeFigureOut">
              <a:rPr lang="en-US" smtClean="0"/>
              <a:t>9/19/25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CFB17-7944-194C-B69B-90A75387A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21B8-FAF3-774A-80B5-AA8CCA2F14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80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121B8-FAF3-774A-80B5-AA8CCA2F14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Enough sun hits the earth in one hour to power the world for a year – sheer abundance</a:t>
            </a:r>
          </a:p>
        </p:txBody>
      </p:sp>
    </p:spTree>
    <p:extLst>
      <p:ext uri="{BB962C8B-B14F-4D97-AF65-F5344CB8AC3E}">
        <p14:creationId xmlns:p14="http://schemas.microsoft.com/office/powerpoint/2010/main" val="926713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14F-D3EB-4547-BAAB-B2D7F4D378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06F271-10CB-417E-B283-1653CD9C4D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B804B-65E0-40FA-9C9F-A1A8B09C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C629C-EB3D-4E40-8C76-6974A51A6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D361-FC58-4A93-B907-7B221D90C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73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7BD0-BA30-4819-83A1-B0CFEB2E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A5071-1DC4-49A0-BDE4-D574E5263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B3BE32-74A0-475F-B5A9-0DCFAE437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2B149-9D19-47F7-86F1-D5A6FD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5A04D-136E-4CD9-979E-968CBCDD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6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7F1905-5572-447A-B452-981E5EB0AB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F0B110-109A-43DE-9993-5F1B83366E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671CA-0959-4DDE-B8E3-BBD348415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BB602-9029-434B-976C-11D3766C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110B9-AEA4-41C5-9CD5-A5D576A7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47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D200D-32B0-4DEF-AABA-A8276D9D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8E73D-0A30-4724-90EB-86AA2239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03DBA-7940-4AB8-82DE-85E2BD18C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60CD1-C3B8-4320-B1F2-2A429C46E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3AED45A-BB0A-A905-7672-B3C275CB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67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C25CE-1D28-4536-9074-1BBD8A027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CC4982-53ED-423B-A1AE-1DF577D25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97151-1CF3-4C05-9533-8E6F1CED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E57B1-649A-4D3A-9EC4-3BE909AA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8378B2-2F4A-4C58-AF6A-9479FA0B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47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AA281-7B37-4B9B-9889-EC52E355C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C15C-DCEC-4C2D-82C8-DDAB24D41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AC0D1-47F5-4D0A-AC01-41A36B1EC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C94A9-6903-4285-9841-477CF4E8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CFCA4-C3D7-4954-A24E-3EA2B10E7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C0237D-EC22-467F-BAB2-EFE15ADC2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8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11BEA-E45F-4453-B336-F2E6C8C69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4E4CA-4F32-4385-A157-F756BC9D5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888C0-B155-4D67-9023-671B76F8B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F7D866-DB33-4F5D-A56E-ECE0112463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40E7B-7D70-4F3D-BD18-806ECA63C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3DA8F7-6075-4C12-8773-6D61B6F4E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C09AE-97F8-4EDE-BB00-D2E0A8EE7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40AE97-86A6-4EFD-9A05-F50264279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03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53C8-084C-45AC-BBF3-5090EA0A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6F4D2B-7694-4088-B387-2B8A2797F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FCAED4-ED78-4D4A-80D2-0123CEC1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339E38-845A-4550-BD36-66D091F68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39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D3721-C563-4290-A2C2-D50AB0189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788874-9138-4569-9AC7-B04A19B4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5C123-9D8E-4EAF-8BAF-936B570C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0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B8E6-A88A-4E8C-BA26-2B910CBC4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988C-CB85-4C47-8B7A-CC4FD5FA1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19EF5-4BE0-46EC-ADF8-1898875A7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60CFD-E9BF-4E2F-9885-B514FD096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8FDB6-7505-462A-B626-91A7DBE4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97C11-F153-4C7F-B85B-E58D5D9A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7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70A8D-D7FD-46EA-9C56-871BF3A36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747617-C4FB-4495-8C06-874230F06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07472-2350-4303-A3E9-50924B93A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830C8-FE95-483A-9769-B6C1D580D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5C30C-9B75-46EA-B06D-BD73FAB1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5F2E3-7A24-4355-A08C-1E69B8F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7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D470B5-7688-4C6E-9EA1-B411E749F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40F11-8C8B-4667-B1B2-DA7F8C294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DC6AD-C7E8-405A-9A93-14238A4B59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F5A4-0754-4CDA-8766-D5A927C5D1F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27B79-2E0F-467E-ABC5-20DD273FB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C7311-5099-4601-9872-DE513C937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408CA-4FA6-4E20-A9AF-CB26EC616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658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F3A592-B3E9-4D2A-F58D-54855EEF9C6E}"/>
              </a:ext>
            </a:extLst>
          </p:cNvPr>
          <p:cNvSpPr/>
          <p:nvPr/>
        </p:nvSpPr>
        <p:spPr>
          <a:xfrm>
            <a:off x="0" y="2995449"/>
            <a:ext cx="12192000" cy="38625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40BE0FD-F594-CC96-8E2D-4BFA2C46023C}"/>
              </a:ext>
            </a:extLst>
          </p:cNvPr>
          <p:cNvSpPr txBox="1">
            <a:spLocks/>
          </p:cNvSpPr>
          <p:nvPr/>
        </p:nvSpPr>
        <p:spPr>
          <a:xfrm>
            <a:off x="605999" y="3364992"/>
            <a:ext cx="7085446" cy="2016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rgbClr val="171B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 NH Fall Conference </a:t>
            </a:r>
            <a:r>
              <a:rPr lang="en-US" b="1" dirty="0">
                <a:solidFill>
                  <a:srgbClr val="F99D2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Integrating solar into planning, design, and construction </a:t>
            </a:r>
            <a:endParaRPr lang="en-US" sz="4000" b="1" dirty="0">
              <a:solidFill>
                <a:srgbClr val="F99D2A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D249607-4BC0-77A9-031E-664B6C3A2640}"/>
              </a:ext>
            </a:extLst>
          </p:cNvPr>
          <p:cNvSpPr txBox="1">
            <a:spLocks/>
          </p:cNvSpPr>
          <p:nvPr/>
        </p:nvSpPr>
        <p:spPr>
          <a:xfrm>
            <a:off x="693922" y="5621045"/>
            <a:ext cx="8733504" cy="7531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spc="300" dirty="0">
                <a:solidFill>
                  <a:srgbClr val="17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17</a:t>
            </a:r>
            <a:r>
              <a:rPr lang="en-US" sz="1900" b="1" spc="300" baseline="30000" dirty="0">
                <a:solidFill>
                  <a:srgbClr val="17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900" b="1" spc="300" dirty="0">
                <a:solidFill>
                  <a:srgbClr val="17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2025</a:t>
            </a:r>
          </a:p>
          <a:p>
            <a:pPr marL="0" indent="0">
              <a:buNone/>
            </a:pPr>
            <a:r>
              <a:rPr lang="en-US" sz="1900" b="1" spc="300" dirty="0">
                <a:solidFill>
                  <a:srgbClr val="17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en-US" sz="1900" dirty="0">
                <a:solidFill>
                  <a:srgbClr val="17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Webb, NH Commercial Sales Lead</a:t>
            </a:r>
          </a:p>
        </p:txBody>
      </p:sp>
      <p:pic>
        <p:nvPicPr>
          <p:cNvPr id="7" name="Picture 6" descr="A logo with a sun and mountains&#10;&#10;Description automatically generated">
            <a:extLst>
              <a:ext uri="{FF2B5EF4-FFF2-40B4-BE49-F238E27FC236}">
                <a16:creationId xmlns:a16="http://schemas.microsoft.com/office/drawing/2014/main" id="{2B8D6EC9-026E-486B-A543-5F76EF9D3B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98" y="444981"/>
            <a:ext cx="1980968" cy="2227077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62F9C23-8214-90D5-C2A0-4CC4123D6317}"/>
              </a:ext>
            </a:extLst>
          </p:cNvPr>
          <p:cNvSpPr/>
          <p:nvPr/>
        </p:nvSpPr>
        <p:spPr>
          <a:xfrm>
            <a:off x="7409623" y="486353"/>
            <a:ext cx="4176379" cy="5887857"/>
          </a:xfrm>
          <a:prstGeom prst="roundRect">
            <a:avLst>
              <a:gd name="adj" fmla="val 8657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73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0A145E-005E-2F60-9C58-8F929ABB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124" y="3768974"/>
            <a:ext cx="7499752" cy="5170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617DF8-B2DF-6F42-22AB-CFA2CACD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6400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rgbClr val="171B60"/>
                </a:solidFill>
                <a:latin typeface="Arial Black"/>
              </a:rPr>
              <a:t>NH’s Clean Energy Landscape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CCF44-5E32-F1E7-9053-5E6DFF103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7354" y="997667"/>
            <a:ext cx="1341283" cy="2433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56232-4F55-60FC-2C9E-FBB7AD713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9348634" y="3098698"/>
            <a:ext cx="1409700" cy="85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002D7-CB1A-1BB5-2EB4-5C0647C6A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00000">
            <a:off x="1544278" y="3000375"/>
            <a:ext cx="14097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48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7"/>
          <p:cNvSpPr txBox="1"/>
          <p:nvPr/>
        </p:nvSpPr>
        <p:spPr>
          <a:xfrm>
            <a:off x="1656522" y="275249"/>
            <a:ext cx="3732697" cy="58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45719" tIns="45719" rIns="45719" bIns="45719" anchor="t">
            <a:spAutoFit/>
          </a:bodyPr>
          <a:lstStyle>
            <a:lvl1pPr defTabSz="650240">
              <a:defRPr sz="6600">
                <a:solidFill>
                  <a:srgbClr val="171B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 defTabSz="457184" hangingPunct="0">
              <a:defRPr/>
            </a:pPr>
            <a:r>
              <a:rPr lang="en-US" sz="3200" b="1" kern="0">
                <a:latin typeface="Arial Black"/>
              </a:rPr>
              <a:t>The Opportunity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002788-C38E-4CFE-A095-753F95647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24" y="988081"/>
            <a:ext cx="6902805" cy="39499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C074A9A-16B4-45B9-A288-5034DE55B1D7}"/>
              </a:ext>
            </a:extLst>
          </p:cNvPr>
          <p:cNvGrpSpPr>
            <a:grpSpLocks noChangeAspect="1"/>
          </p:cNvGrpSpPr>
          <p:nvPr/>
        </p:nvGrpSpPr>
        <p:grpSpPr>
          <a:xfrm>
            <a:off x="2802929" y="3830425"/>
            <a:ext cx="2250076" cy="2250075"/>
            <a:chOff x="778228" y="1692160"/>
            <a:chExt cx="3409428" cy="3409427"/>
          </a:xfrm>
        </p:grpSpPr>
        <p:pic>
          <p:nvPicPr>
            <p:cNvPr id="21" name="NH-Icon-01-400x400.png" descr="NH-Icon-01-400x400.png">
              <a:extLst>
                <a:ext uri="{FF2B5EF4-FFF2-40B4-BE49-F238E27FC236}">
                  <a16:creationId xmlns:a16="http://schemas.microsoft.com/office/drawing/2014/main" id="{2F57A10C-4233-4881-AAB3-2F2ACD12A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228" y="1692160"/>
              <a:ext cx="3409428" cy="340942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CAF1EFC0-79B9-4616-B93D-F50A4A950B40}"/>
                </a:ext>
              </a:extLst>
            </p:cNvPr>
            <p:cNvSpPr txBox="1"/>
            <p:nvPr/>
          </p:nvSpPr>
          <p:spPr>
            <a:xfrm>
              <a:off x="1109000" y="2851511"/>
              <a:ext cx="1234544" cy="598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65023" tIns="65023" rIns="65023" bIns="65023">
              <a:noAutofit/>
            </a:bodyPr>
            <a:lstStyle>
              <a:lvl1pPr defTabSz="396646">
                <a:spcBef>
                  <a:spcPts val="900"/>
                </a:spcBef>
                <a:defRPr sz="366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2000"/>
                <a:t>2.04</a:t>
              </a:r>
              <a:r>
                <a:rPr sz="2000"/>
                <a:t>%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A46331C-EC3A-4911-85CE-D8D72BB3C264}"/>
              </a:ext>
            </a:extLst>
          </p:cNvPr>
          <p:cNvGrpSpPr>
            <a:grpSpLocks noChangeAspect="1"/>
          </p:cNvGrpSpPr>
          <p:nvPr/>
        </p:nvGrpSpPr>
        <p:grpSpPr>
          <a:xfrm>
            <a:off x="5201366" y="3830425"/>
            <a:ext cx="2240642" cy="2240642"/>
            <a:chOff x="4797686" y="1682461"/>
            <a:chExt cx="3409428" cy="3409428"/>
          </a:xfrm>
        </p:grpSpPr>
        <p:pic>
          <p:nvPicPr>
            <p:cNvPr id="20" name="ME-Icon-03-400x400.png" descr="ME-Icon-03-400x400.png">
              <a:extLst>
                <a:ext uri="{FF2B5EF4-FFF2-40B4-BE49-F238E27FC236}">
                  <a16:creationId xmlns:a16="http://schemas.microsoft.com/office/drawing/2014/main" id="{D0B5E51A-DC81-4250-B192-0FFA6C6E4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7686" y="1682461"/>
              <a:ext cx="3409428" cy="34094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13A449D2-DBBC-4AC5-AB0A-634F67342B08}"/>
                </a:ext>
              </a:extLst>
            </p:cNvPr>
            <p:cNvSpPr txBox="1"/>
            <p:nvPr/>
          </p:nvSpPr>
          <p:spPr>
            <a:xfrm>
              <a:off x="5002776" y="2849213"/>
              <a:ext cx="1446478" cy="598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65023" tIns="65023" rIns="65023" bIns="65023">
              <a:noAutofit/>
            </a:bodyPr>
            <a:lstStyle>
              <a:lvl1pPr defTabSz="396646">
                <a:spcBef>
                  <a:spcPts val="900"/>
                </a:spcBef>
                <a:defRPr sz="366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2000"/>
                <a:t>15.38</a:t>
              </a:r>
              <a:r>
                <a:rPr sz="2000"/>
                <a:t>%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AEB440-D845-4944-A67D-5CA99F0DAD48}"/>
              </a:ext>
            </a:extLst>
          </p:cNvPr>
          <p:cNvGrpSpPr>
            <a:grpSpLocks noChangeAspect="1"/>
          </p:cNvGrpSpPr>
          <p:nvPr/>
        </p:nvGrpSpPr>
        <p:grpSpPr>
          <a:xfrm>
            <a:off x="7619857" y="3839858"/>
            <a:ext cx="2240642" cy="2240642"/>
            <a:chOff x="6298016" y="1682461"/>
            <a:chExt cx="3409428" cy="3409428"/>
          </a:xfrm>
        </p:grpSpPr>
        <p:pic>
          <p:nvPicPr>
            <p:cNvPr id="19" name="MA-Icon-02-400x400.png" descr="MA-Icon-02-400x400.png">
              <a:extLst>
                <a:ext uri="{FF2B5EF4-FFF2-40B4-BE49-F238E27FC236}">
                  <a16:creationId xmlns:a16="http://schemas.microsoft.com/office/drawing/2014/main" id="{A9240035-DB10-41CE-8112-D02D0EE1D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8016" y="1682461"/>
              <a:ext cx="3409428" cy="340942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0DCA1A4B-1D75-4A29-A74E-AD32C6672436}"/>
                </a:ext>
              </a:extLst>
            </p:cNvPr>
            <p:cNvSpPr txBox="1"/>
            <p:nvPr/>
          </p:nvSpPr>
          <p:spPr>
            <a:xfrm>
              <a:off x="6888401" y="3977280"/>
              <a:ext cx="1468942" cy="59833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xmlns:a14="http://schemas.microsoft.com/office/drawing/2010/main" xmlns:m="http://schemas.openxmlformats.org/officeDocument/2006/math" val="1"/>
              </a:ext>
            </a:extLst>
          </p:spPr>
          <p:txBody>
            <a:bodyPr lIns="65023" tIns="65023" rIns="65023" bIns="65023">
              <a:noAutofit/>
            </a:bodyPr>
            <a:lstStyle>
              <a:lvl1pPr defTabSz="370636">
                <a:spcBef>
                  <a:spcPts val="800"/>
                </a:spcBef>
                <a:defRPr sz="3591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2000"/>
                <a:t>26.61</a:t>
              </a:r>
              <a:r>
                <a:rPr sz="2000"/>
                <a:t>%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E630966-ADAD-417F-A547-4F90ABF2288C}"/>
              </a:ext>
            </a:extLst>
          </p:cNvPr>
          <p:cNvSpPr txBox="1"/>
          <p:nvPr/>
        </p:nvSpPr>
        <p:spPr>
          <a:xfrm>
            <a:off x="2956526" y="6151214"/>
            <a:ext cx="7007386" cy="256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r" defTabSz="584200" hangingPunct="0"/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Helvetica Neue"/>
                <a:cs typeface="Calibri" panose="020F0502020204030204" pitchFamily="34" charset="0"/>
                <a:sym typeface="Helvetica Neue"/>
              </a:rPr>
              <a:t>Source: Solar Energy Industries Association (SEIA) Q1 2025, Percentage of State's Electricity from Solar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DDE262-4F0C-8E44-6859-8D4F86F56B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313" y="1213549"/>
            <a:ext cx="1981372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23CA56-2DA4-BFC3-E5DE-01FC2FBD7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5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2365638-C832-4479-74B1-7C2EE0D7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5837325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latin typeface="+mj-lt"/>
                <a:cs typeface="+mj-cs"/>
              </a:rPr>
              <a:t>Commercial Solar Outlook</a:t>
            </a:r>
          </a:p>
        </p:txBody>
      </p:sp>
      <p:pic>
        <p:nvPicPr>
          <p:cNvPr id="2" name="Picture 1" descr="Solar panels on a roof&#10;&#10;AI-generated content may be incorrect.">
            <a:extLst>
              <a:ext uri="{FF2B5EF4-FFF2-40B4-BE49-F238E27FC236}">
                <a16:creationId xmlns:a16="http://schemas.microsoft.com/office/drawing/2014/main" id="{4FFCBFFE-E808-E776-4CD5-A0DFC3E6B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861" y="131200"/>
            <a:ext cx="4365215" cy="6607891"/>
          </a:xfrm>
          <a:prstGeom prst="rect">
            <a:avLst/>
          </a:prstGeom>
        </p:spPr>
      </p:pic>
      <p:pic>
        <p:nvPicPr>
          <p:cNvPr id="3" name="Picture 2" descr="A yellow sun with rays of light&#10;&#10;AI-generated content may be incorrect.">
            <a:extLst>
              <a:ext uri="{FF2B5EF4-FFF2-40B4-BE49-F238E27FC236}">
                <a16:creationId xmlns:a16="http://schemas.microsoft.com/office/drawing/2014/main" id="{6C0B4DCC-6519-B570-DEEF-4B092B802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816" y="1449029"/>
            <a:ext cx="22669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2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79BD6A8-DAAF-334F-7C3D-0402573BD4A3}"/>
              </a:ext>
            </a:extLst>
          </p:cNvPr>
          <p:cNvSpPr/>
          <p:nvPr/>
        </p:nvSpPr>
        <p:spPr>
          <a:xfrm>
            <a:off x="691422" y="1869593"/>
            <a:ext cx="10809155" cy="3377998"/>
          </a:xfrm>
          <a:prstGeom prst="roundRect">
            <a:avLst>
              <a:gd name="adj" fmla="val 7321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1CC889F-58F0-70A6-2780-A2F48D215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72311"/>
            <a:ext cx="5915025" cy="3377998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  <a:ea typeface="Verdana"/>
                <a:cs typeface="Poppins"/>
              </a:rPr>
              <a:t>Residential Investment Tax Credit (25D) eliminated</a:t>
            </a:r>
            <a:endParaRPr lang="en-US" sz="2000" dirty="0">
              <a:latin typeface="+mn-lt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  <a:ea typeface="Verdana"/>
                <a:cs typeface="Poppins"/>
              </a:rPr>
              <a:t>Commercial Investment Tax Credit (ITC) much more challenging after 2025</a:t>
            </a:r>
            <a:endParaRPr lang="en-US" sz="2000" dirty="0">
              <a:latin typeface="+mn-lt"/>
              <a:ea typeface="Calibri" panose="020F0502020204030204"/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  <a:ea typeface="Verdana"/>
                <a:cs typeface="Poppins"/>
              </a:rPr>
              <a:t>Foreign Entity of Concern requirements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  <a:ea typeface="Verdana"/>
                <a:cs typeface="Poppins"/>
              </a:rPr>
              <a:t>NH State Rebate Renewable Energy Fund redirected into General Fund</a:t>
            </a:r>
            <a:endParaRPr lang="en-US" sz="2000" dirty="0">
              <a:latin typeface="+mn-lt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BAF70-79CA-34D9-31EF-6BB2104D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71B60"/>
                </a:solidFill>
                <a:ea typeface="Verdana"/>
              </a:rPr>
              <a:t>Policy Changes</a:t>
            </a:r>
            <a:r>
              <a:rPr lang="en-US" sz="4000" b="1" dirty="0">
                <a:solidFill>
                  <a:srgbClr val="171B60"/>
                </a:solidFill>
                <a:latin typeface="Arial Black" panose="020B0604020202020204" pitchFamily="34" charset="0"/>
                <a:ea typeface="Verdana"/>
                <a:cs typeface="Arial Black" panose="020B0604020202020204" pitchFamily="34" charset="0"/>
              </a:rPr>
              <a:t> </a:t>
            </a:r>
            <a:r>
              <a:rPr lang="en-US" sz="4000" b="1" dirty="0">
                <a:solidFill>
                  <a:srgbClr val="F99D2A"/>
                </a:solidFill>
                <a:latin typeface="Arial Black" panose="020B0604020202020204" pitchFamily="34" charset="0"/>
                <a:ea typeface="Verdana"/>
                <a:cs typeface="Arial Black" panose="020B0604020202020204" pitchFamily="34" charset="0"/>
              </a:rPr>
              <a:t>2025 and Beyond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3AA7B98-FAC1-ED56-E469-D39E617BA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842" y="1976227"/>
            <a:ext cx="1097908" cy="655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EFC7E-A6CC-76D7-618D-7A1E03759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147" y="2749695"/>
            <a:ext cx="2883658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6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E481D1-224D-BD28-5D4E-BA0EB4246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AA4704-5509-FEF2-F51D-950DE4911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FEA8BEA7-61E6-08E3-FFDB-1B73FE2E8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079" y="2708092"/>
            <a:ext cx="4620584" cy="14453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latin typeface="+mj-lt"/>
                <a:cs typeface="+mj-cs"/>
              </a:rPr>
              <a:t>Projects &amp; Case Studies</a:t>
            </a:r>
            <a:endParaRPr lang="en-US">
              <a:cs typeface="+mj-cs"/>
            </a:endParaRPr>
          </a:p>
        </p:txBody>
      </p:sp>
      <p:pic>
        <p:nvPicPr>
          <p:cNvPr id="13" name="Picture 12" descr="A person climbing a roof&#10;&#10;AI-generated content may be incorrect.">
            <a:extLst>
              <a:ext uri="{FF2B5EF4-FFF2-40B4-BE49-F238E27FC236}">
                <a16:creationId xmlns:a16="http://schemas.microsoft.com/office/drawing/2014/main" id="{65280024-0C39-3160-B37A-FCEE56F634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4" y="1909173"/>
            <a:ext cx="5358581" cy="3050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A cartoon of a house with solar panels&#10;&#10;AI-generated content may be incorrect.">
            <a:extLst>
              <a:ext uri="{FF2B5EF4-FFF2-40B4-BE49-F238E27FC236}">
                <a16:creationId xmlns:a16="http://schemas.microsoft.com/office/drawing/2014/main" id="{36F3EF56-0781-B7BE-CFB7-ABAD22E46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9448" y="2117591"/>
            <a:ext cx="22479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780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brochure of a housing company&#10;&#10;AI-generated content may be incorrect.">
            <a:extLst>
              <a:ext uri="{FF2B5EF4-FFF2-40B4-BE49-F238E27FC236}">
                <a16:creationId xmlns:a16="http://schemas.microsoft.com/office/drawing/2014/main" id="{31C1BBF1-3B18-62CF-3855-72A25FB82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90" y="0"/>
            <a:ext cx="5294783" cy="6852073"/>
          </a:xfrm>
        </p:spPr>
      </p:pic>
      <p:pic>
        <p:nvPicPr>
          <p:cNvPr id="16" name="Picture 15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3C1009CA-C781-DC84-40C5-ACF2EB985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19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24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9CFC827-5091-4784-CE69-E4E85CC26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0368" y="4100469"/>
            <a:ext cx="3351633" cy="2757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BFDDAC-7EDC-4B75-A865-096BCD326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714" y="2926078"/>
            <a:ext cx="3819142" cy="2864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04167C-3DCA-6050-F576-F17484F028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6330" y="1448959"/>
            <a:ext cx="3565670" cy="2674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E0981A-28C8-AFB5-D312-2004FF081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753" y="16187"/>
            <a:ext cx="3310615" cy="2482961"/>
          </a:xfrm>
          <a:prstGeom prst="rect">
            <a:avLst/>
          </a:prstGeom>
          <a:effectLst/>
        </p:spPr>
      </p:pic>
      <p:pic>
        <p:nvPicPr>
          <p:cNvPr id="5" name="Content Placeholder 4" descr="A brochure of a school&#10;&#10;AI-generated content may be incorrect.">
            <a:extLst>
              <a:ext uri="{FF2B5EF4-FFF2-40B4-BE49-F238E27FC236}">
                <a16:creationId xmlns:a16="http://schemas.microsoft.com/office/drawing/2014/main" id="{51F5C94C-97FF-69FC-E542-BDDCD6C8E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78" y="6770"/>
            <a:ext cx="5292575" cy="685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6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E74C4EDC-209E-F9B7-426F-69FA2E746196}"/>
              </a:ext>
            </a:extLst>
          </p:cNvPr>
          <p:cNvSpPr/>
          <p:nvPr/>
        </p:nvSpPr>
        <p:spPr>
          <a:xfrm>
            <a:off x="0" y="2773681"/>
            <a:ext cx="12192000" cy="4084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F35A36-2D4B-3169-761E-9E1E82341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369895"/>
            <a:ext cx="10515600" cy="469846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Recent Projects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EE9462C-7794-9C94-9A55-07C31D69E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78655">
            <a:off x="4190609" y="622560"/>
            <a:ext cx="787099" cy="470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7E701D-80BD-EABC-F43D-90C80F3DA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463" y="386503"/>
            <a:ext cx="4768041" cy="2682023"/>
          </a:xfrm>
          <a:prstGeom prst="rect">
            <a:avLst/>
          </a:prstGeom>
        </p:spPr>
      </p:pic>
      <p:pic>
        <p:nvPicPr>
          <p:cNvPr id="47" name="Picture 46" descr="A yellow line on a black background&#10;&#10;Description automatically generated">
            <a:extLst>
              <a:ext uri="{FF2B5EF4-FFF2-40B4-BE49-F238E27FC236}">
                <a16:creationId xmlns:a16="http://schemas.microsoft.com/office/drawing/2014/main" id="{6011B3E9-C50C-F4DB-96EF-5BA0098316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337992">
            <a:off x="10335759" y="1705350"/>
            <a:ext cx="592455" cy="237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3EE3D-3433-B8F1-2D78-86058AE132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714" y="4597317"/>
            <a:ext cx="3889756" cy="21879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1D740E-556D-E1E6-C03F-40CEB977A4BF}"/>
              </a:ext>
            </a:extLst>
          </p:cNvPr>
          <p:cNvSpPr txBox="1"/>
          <p:nvPr/>
        </p:nvSpPr>
        <p:spPr>
          <a:xfrm>
            <a:off x="9640380" y="1281139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Ambix Manufacturing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105907-5DE7-6D2C-27D9-B95BCCD6A954}"/>
              </a:ext>
            </a:extLst>
          </p:cNvPr>
          <p:cNvSpPr txBox="1"/>
          <p:nvPr/>
        </p:nvSpPr>
        <p:spPr>
          <a:xfrm>
            <a:off x="2322263" y="2879827"/>
            <a:ext cx="2211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Keene Wastewater Treatment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54A872-B8C6-FD4D-88A9-74B30D4AEF9B}"/>
              </a:ext>
            </a:extLst>
          </p:cNvPr>
          <p:cNvSpPr txBox="1"/>
          <p:nvPr/>
        </p:nvSpPr>
        <p:spPr>
          <a:xfrm>
            <a:off x="10283434" y="5002466"/>
            <a:ext cx="1770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Grappone Mazda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F44C81-7C7A-BB76-3BFA-9ED72D0B0B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7" y="4169664"/>
            <a:ext cx="5115296" cy="28773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EF148D-289A-22D0-2B70-403D0D9F6A08}"/>
              </a:ext>
            </a:extLst>
          </p:cNvPr>
          <p:cNvSpPr txBox="1"/>
          <p:nvPr/>
        </p:nvSpPr>
        <p:spPr>
          <a:xfrm>
            <a:off x="3604965" y="6414052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PromoCentric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C1EA81-8837-B09F-CC01-D9816FB9C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570" y="1028759"/>
            <a:ext cx="4069811" cy="22892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48FEE8-D544-07DB-3A9A-A494610456A4}"/>
              </a:ext>
            </a:extLst>
          </p:cNvPr>
          <p:cNvSpPr txBox="1"/>
          <p:nvPr/>
        </p:nvSpPr>
        <p:spPr>
          <a:xfrm>
            <a:off x="6594821" y="5171743"/>
            <a:ext cx="2086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Depot and Main Apartments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4874B2-3D2B-001E-075A-C9B914A7DA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432" y="2773680"/>
            <a:ext cx="4564158" cy="2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0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2A17C6DE-D282-8B74-90D1-7764BFE50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842" y="1104994"/>
            <a:ext cx="5888735" cy="3991930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171B60"/>
                </a:solidFill>
                <a:latin typeface="Arial Black"/>
              </a:rPr>
              <a:t>The 30% ITC has been the foundation of commercial solar projects since 2005, </a:t>
            </a:r>
            <a:r>
              <a:rPr lang="en-US" sz="3000" dirty="0">
                <a:solidFill>
                  <a:schemeClr val="accent1"/>
                </a:solidFill>
                <a:latin typeface="Arial Black"/>
              </a:rPr>
              <a:t>but without the incentives, projects will continue to pencil out.</a:t>
            </a:r>
          </a:p>
        </p:txBody>
      </p:sp>
      <p:pic>
        <p:nvPicPr>
          <p:cNvPr id="3" name="Picture 2" descr="A solar panel on a black background&#10;&#10;AI-generated content may be incorrect.">
            <a:extLst>
              <a:ext uri="{FF2B5EF4-FFF2-40B4-BE49-F238E27FC236}">
                <a16:creationId xmlns:a16="http://schemas.microsoft.com/office/drawing/2014/main" id="{93726BFB-E3C7-2004-9A77-1911AEA7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211" y="2567871"/>
            <a:ext cx="4303356" cy="172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58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87AE34-20C0-7A3D-11D1-33F1F3BBE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9490" y="681037"/>
            <a:ext cx="4914900" cy="100965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4B761-1E3D-823D-935E-3D36EF1634CB}"/>
              </a:ext>
            </a:extLst>
          </p:cNvPr>
          <p:cNvSpPr txBox="1"/>
          <p:nvPr/>
        </p:nvSpPr>
        <p:spPr>
          <a:xfrm>
            <a:off x="5179490" y="1791272"/>
            <a:ext cx="5127049" cy="3041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spcBef>
                <a:spcPts val="900"/>
              </a:spcBef>
              <a:buSzPct val="150000"/>
              <a:buBlip>
                <a:blip r:embed="rId2"/>
              </a:buBlip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Intro to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ReVision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Energy</a:t>
            </a:r>
          </a:p>
          <a:p>
            <a:pPr marL="342900" indent="-342900">
              <a:lnSpc>
                <a:spcPct val="200000"/>
              </a:lnSpc>
              <a:spcBef>
                <a:spcPts val="900"/>
              </a:spcBef>
              <a:buSzPct val="150000"/>
              <a:buBlip>
                <a:blip r:embed="rId2"/>
              </a:buBlip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NH’s Clean Energy Landscape</a:t>
            </a:r>
          </a:p>
          <a:p>
            <a:pPr marL="342900" indent="-342900">
              <a:lnSpc>
                <a:spcPct val="200000"/>
              </a:lnSpc>
              <a:spcBef>
                <a:spcPts val="900"/>
              </a:spcBef>
              <a:buSzPct val="150000"/>
              <a:buBlip>
                <a:blip r:embed="rId2"/>
              </a:buBlip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Commercial Solar Outlook</a:t>
            </a:r>
          </a:p>
          <a:p>
            <a:pPr marL="342900" indent="-342900">
              <a:lnSpc>
                <a:spcPct val="200000"/>
              </a:lnSpc>
              <a:spcBef>
                <a:spcPts val="900"/>
              </a:spcBef>
              <a:buSzPct val="150000"/>
              <a:buBlip>
                <a:blip r:embed="rId2"/>
              </a:buBlip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Project Examples</a:t>
            </a:r>
          </a:p>
        </p:txBody>
      </p:sp>
      <p:pic>
        <p:nvPicPr>
          <p:cNvPr id="5" name="Picture 4" descr="A person on a ladder&#10;&#10;Description automatically generated">
            <a:extLst>
              <a:ext uri="{FF2B5EF4-FFF2-40B4-BE49-F238E27FC236}">
                <a16:creationId xmlns:a16="http://schemas.microsoft.com/office/drawing/2014/main" id="{440C5FE2-CD54-EF70-8C29-13B89AB41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38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35545F-C9E1-E637-8B08-3926421B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6902" y="2948290"/>
            <a:ext cx="3406942" cy="96142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3000" b="1" dirty="0">
                <a:solidFill>
                  <a:srgbClr val="171B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solar in your next project!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7774D8-B54D-04E1-D40B-0DF11715B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338" y="1847466"/>
            <a:ext cx="1097908" cy="6558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83153-BEDE-C87D-2952-3FC3652B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481419" y="4239413"/>
            <a:ext cx="1097908" cy="65584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1F094AE-8536-776E-2957-011B5119DF91}"/>
              </a:ext>
            </a:extLst>
          </p:cNvPr>
          <p:cNvSpPr/>
          <p:nvPr/>
        </p:nvSpPr>
        <p:spPr>
          <a:xfrm>
            <a:off x="467832" y="450738"/>
            <a:ext cx="5956524" cy="5956524"/>
          </a:xfrm>
          <a:prstGeom prst="roundRect">
            <a:avLst>
              <a:gd name="adj" fmla="val 6755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9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BA9EE42-11C2-DF44-3F2A-33C78B5472FF}"/>
              </a:ext>
            </a:extLst>
          </p:cNvPr>
          <p:cNvSpPr txBox="1"/>
          <p:nvPr/>
        </p:nvSpPr>
        <p:spPr>
          <a:xfrm>
            <a:off x="1137784" y="1127974"/>
            <a:ext cx="991642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rgbClr val="171B60"/>
                </a:solidFill>
                <a:latin typeface="+mj-lt"/>
                <a:ea typeface="Calibri"/>
                <a:cs typeface="Calibri"/>
              </a:rPr>
              <a:t>Thank you!</a:t>
            </a:r>
            <a:endParaRPr lang="en-US" sz="5400" b="1" dirty="0">
              <a:solidFill>
                <a:srgbClr val="171B60"/>
              </a:solidFill>
              <a:latin typeface="+mj-lt"/>
              <a:cs typeface="Poppins Semi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9A511-CF6E-A67D-4032-B5F4CF4AA878}"/>
              </a:ext>
            </a:extLst>
          </p:cNvPr>
          <p:cNvSpPr txBox="1"/>
          <p:nvPr/>
        </p:nvSpPr>
        <p:spPr>
          <a:xfrm>
            <a:off x="1362652" y="2104305"/>
            <a:ext cx="9466690" cy="1778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171B60"/>
                </a:solidFill>
                <a:ea typeface="Calibri"/>
                <a:cs typeface="Poppins SemiBold"/>
              </a:rPr>
              <a:t>For more info, please contact: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99D2A"/>
                </a:solidFill>
                <a:ea typeface="+mn-lt"/>
                <a:cs typeface="+mn-lt"/>
              </a:rPr>
              <a:t>dwebb@revisionenergy.com 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99D2A"/>
                </a:solidFill>
                <a:ea typeface="+mn-lt"/>
                <a:cs typeface="+mn-lt"/>
              </a:rPr>
              <a:t>603-218-2922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7082A1-8201-F687-DEDC-F371BE9F3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" y="4023308"/>
            <a:ext cx="12192000" cy="28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39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80A145E-005E-2F60-9C58-8F929ABB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3317" y="3326523"/>
            <a:ext cx="5705366" cy="39413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617DF8-B2DF-6F42-22AB-CFA2CACDC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24174"/>
            <a:ext cx="10515600" cy="1009651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171B60"/>
                </a:solidFill>
              </a:rPr>
              <a:t>About </a:t>
            </a:r>
            <a:r>
              <a:rPr lang="en-US" sz="4400" dirty="0" err="1">
                <a:solidFill>
                  <a:srgbClr val="171B60"/>
                </a:solidFill>
              </a:rPr>
              <a:t>ReVision</a:t>
            </a:r>
            <a:endParaRPr lang="en-US" sz="4400" dirty="0">
              <a:solidFill>
                <a:srgbClr val="171B6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36839-026E-D8AA-4C8A-1FDF8513A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618" y="1885238"/>
            <a:ext cx="1402764" cy="83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E5676A2-6DC2-521E-CFA0-26207870783B}"/>
              </a:ext>
            </a:extLst>
          </p:cNvPr>
          <p:cNvSpPr/>
          <p:nvPr/>
        </p:nvSpPr>
        <p:spPr>
          <a:xfrm>
            <a:off x="8261035" y="-31194"/>
            <a:ext cx="4080060" cy="68891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1477573-3A66-55C2-AAA8-3C27015795E3}"/>
              </a:ext>
            </a:extLst>
          </p:cNvPr>
          <p:cNvSpPr/>
          <p:nvPr/>
        </p:nvSpPr>
        <p:spPr>
          <a:xfrm>
            <a:off x="6967636" y="3527663"/>
            <a:ext cx="2721328" cy="1995640"/>
          </a:xfrm>
          <a:prstGeom prst="roundRect">
            <a:avLst>
              <a:gd name="adj" fmla="val 8592"/>
            </a:avLst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FB9600B-0635-E4F2-CC65-56B781BB3649}"/>
              </a:ext>
            </a:extLst>
          </p:cNvPr>
          <p:cNvSpPr/>
          <p:nvPr/>
        </p:nvSpPr>
        <p:spPr>
          <a:xfrm>
            <a:off x="889517" y="2309027"/>
            <a:ext cx="4890362" cy="3273725"/>
          </a:xfrm>
          <a:prstGeom prst="roundRect">
            <a:avLst>
              <a:gd name="adj" fmla="val 8592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F0F3189-E117-3C01-C722-06E25295ACB8}"/>
              </a:ext>
            </a:extLst>
          </p:cNvPr>
          <p:cNvSpPr>
            <a:spLocks noChangeAspect="1"/>
          </p:cNvSpPr>
          <p:nvPr/>
        </p:nvSpPr>
        <p:spPr>
          <a:xfrm>
            <a:off x="9320276" y="1362970"/>
            <a:ext cx="2226726" cy="3340090"/>
          </a:xfrm>
          <a:prstGeom prst="roundRect">
            <a:avLst>
              <a:gd name="adj" fmla="val 10811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E965FE9-5E4C-8233-CA59-3114D63C6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6641" y="734545"/>
            <a:ext cx="713994" cy="42651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249E666C-B749-84A5-E98F-B841B782FADC}"/>
              </a:ext>
            </a:extLst>
          </p:cNvPr>
          <p:cNvSpPr txBox="1"/>
          <p:nvPr/>
        </p:nvSpPr>
        <p:spPr>
          <a:xfrm>
            <a:off x="4878324" y="6007692"/>
            <a:ext cx="717166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rgbClr val="F99D2A"/>
                </a:solidFill>
                <a:latin typeface="+mj-lt"/>
              </a:rPr>
              <a:t>Solar</a:t>
            </a:r>
            <a:r>
              <a:rPr lang="en-US" sz="2400">
                <a:solidFill>
                  <a:srgbClr val="171B60"/>
                </a:solidFill>
                <a:latin typeface="+mj-lt"/>
              </a:rPr>
              <a:t> • Heat Pumps • EV • Battery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3B7F1A-1A4B-998F-929F-117BE734EED6}"/>
              </a:ext>
            </a:extLst>
          </p:cNvPr>
          <p:cNvSpPr txBox="1">
            <a:spLocks/>
          </p:cNvSpPr>
          <p:nvPr/>
        </p:nvSpPr>
        <p:spPr>
          <a:xfrm>
            <a:off x="866712" y="1156214"/>
            <a:ext cx="3650858" cy="82655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>
              <a:solidFill>
                <a:srgbClr val="171B60"/>
              </a:solidFill>
              <a:latin typeface="Arial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80096-3EEA-7C6A-FCBB-F53DADC8E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24" y="451539"/>
            <a:ext cx="3645724" cy="1822862"/>
          </a:xfrm>
          <a:prstGeom prst="rect">
            <a:avLst/>
          </a:prstGeom>
        </p:spPr>
      </p:pic>
      <p:pic>
        <p:nvPicPr>
          <p:cNvPr id="6" name="Picture 5" descr="A building with solar panels on the roof&#10;&#10;AI-generated content may be incorrect.">
            <a:extLst>
              <a:ext uri="{FF2B5EF4-FFF2-40B4-BE49-F238E27FC236}">
                <a16:creationId xmlns:a16="http://schemas.microsoft.com/office/drawing/2014/main" id="{4196BD74-F7A0-4FD2-6219-434466C6CC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7886" y="1366837"/>
            <a:ext cx="3595228" cy="236681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6B724D-7024-0FE4-161C-8F4C087FF455}"/>
              </a:ext>
            </a:extLst>
          </p:cNvPr>
          <p:cNvSpPr/>
          <p:nvPr/>
        </p:nvSpPr>
        <p:spPr>
          <a:xfrm>
            <a:off x="7595485" y="906969"/>
            <a:ext cx="1558314" cy="2223926"/>
          </a:xfrm>
          <a:prstGeom prst="roundRect">
            <a:avLst>
              <a:gd name="adj" fmla="val 1079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91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C3222A3-0FFF-AC53-413B-CA88067DDA72}"/>
              </a:ext>
            </a:extLst>
          </p:cNvPr>
          <p:cNvSpPr/>
          <p:nvPr/>
        </p:nvSpPr>
        <p:spPr>
          <a:xfrm>
            <a:off x="0" y="0"/>
            <a:ext cx="12192000" cy="3379138"/>
          </a:xfrm>
          <a:prstGeom prst="roundRect">
            <a:avLst>
              <a:gd name="adj" fmla="val 0"/>
            </a:avLst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E3087BC-A3F5-E500-2AF8-8B9C8B0DA799}"/>
              </a:ext>
            </a:extLst>
          </p:cNvPr>
          <p:cNvSpPr/>
          <p:nvPr/>
        </p:nvSpPr>
        <p:spPr>
          <a:xfrm>
            <a:off x="5263844" y="462202"/>
            <a:ext cx="5833872" cy="5833872"/>
          </a:xfrm>
          <a:prstGeom prst="ellipse">
            <a:avLst/>
          </a:prstGeom>
          <a:blipFill dpi="0" rotWithShape="1">
            <a:blip r:embed="rId3"/>
            <a:srcRect/>
            <a:tile tx="-128905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22B715-CE09-E0BE-4F65-1E29E9459462}"/>
              </a:ext>
            </a:extLst>
          </p:cNvPr>
          <p:cNvSpPr txBox="1"/>
          <p:nvPr/>
        </p:nvSpPr>
        <p:spPr>
          <a:xfrm>
            <a:off x="1407483" y="756553"/>
            <a:ext cx="2665872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6000" b="1" dirty="0">
                <a:solidFill>
                  <a:srgbClr val="F99D2A"/>
                </a:solidFill>
                <a:latin typeface="Arial Black"/>
              </a:rPr>
              <a:t>420</a:t>
            </a:r>
          </a:p>
          <a:p>
            <a:pPr algn="ctr"/>
            <a:r>
              <a:rPr lang="en-US" sz="3200" b="1" dirty="0">
                <a:solidFill>
                  <a:srgbClr val="171B60"/>
                </a:solidFill>
                <a:latin typeface="Arial Black"/>
              </a:rPr>
              <a:t>Employee </a:t>
            </a:r>
            <a:br>
              <a:rPr lang="en-US" sz="3200" b="1" dirty="0">
                <a:latin typeface="Arial Black"/>
              </a:rPr>
            </a:br>
            <a:r>
              <a:rPr lang="en-US" sz="3200" b="1" dirty="0">
                <a:solidFill>
                  <a:srgbClr val="171B60"/>
                </a:solidFill>
                <a:latin typeface="Arial Black"/>
              </a:rPr>
              <a:t>Owners</a:t>
            </a:r>
            <a:endParaRPr lang="en-US" sz="6000" b="1" dirty="0">
              <a:solidFill>
                <a:srgbClr val="F99D2A"/>
              </a:solidFill>
              <a:latin typeface="Arial Black"/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A7F3536-F959-C000-7F1F-71706E35D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517222" y="1838544"/>
            <a:ext cx="1025680" cy="611580"/>
          </a:xfrm>
          <a:prstGeom prst="rect">
            <a:avLst/>
          </a:prstGeom>
        </p:spPr>
      </p:pic>
      <p:pic>
        <p:nvPicPr>
          <p:cNvPr id="2" name="Picture 1" descr="A orange circle with white text&#10;&#10;Description automatically generated">
            <a:extLst>
              <a:ext uri="{FF2B5EF4-FFF2-40B4-BE49-F238E27FC236}">
                <a16:creationId xmlns:a16="http://schemas.microsoft.com/office/drawing/2014/main" id="{A17EA4E7-85FB-A628-4E38-BE56B02B5E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367" y="3524435"/>
            <a:ext cx="3005091" cy="299029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7DEE159-FB29-E3D0-001F-86C978073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80000" flipH="1">
            <a:off x="3882159" y="1845287"/>
            <a:ext cx="1025680" cy="6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1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CE5CAD9-A5B5-93A1-3E8E-F7713E3E9517}"/>
              </a:ext>
            </a:extLst>
          </p:cNvPr>
          <p:cNvSpPr/>
          <p:nvPr/>
        </p:nvSpPr>
        <p:spPr>
          <a:xfrm>
            <a:off x="5710" y="2281653"/>
            <a:ext cx="5259845" cy="3464339"/>
          </a:xfrm>
          <a:prstGeom prst="roundRect">
            <a:avLst>
              <a:gd name="adj" fmla="val 6555"/>
            </a:avLst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0E32B-FF77-8650-A0F9-EC60D09F66D4}"/>
              </a:ext>
            </a:extLst>
          </p:cNvPr>
          <p:cNvSpPr txBox="1">
            <a:spLocks/>
          </p:cNvSpPr>
          <p:nvPr/>
        </p:nvSpPr>
        <p:spPr>
          <a:xfrm>
            <a:off x="838200" y="993094"/>
            <a:ext cx="10515600" cy="132556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171B60"/>
                </a:solidFill>
                <a:latin typeface="Arial Black"/>
              </a:rPr>
              <a:t>Locations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506467-760D-133E-C5C9-25B0C83328F2}"/>
              </a:ext>
            </a:extLst>
          </p:cNvPr>
          <p:cNvSpPr txBox="1"/>
          <p:nvPr/>
        </p:nvSpPr>
        <p:spPr>
          <a:xfrm>
            <a:off x="1245935" y="2454584"/>
            <a:ext cx="4018128" cy="25340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/>
                <a:cs typeface="Poppins Medium"/>
              </a:rPr>
              <a:t>Montville, Maine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/>
                <a:cs typeface="Poppins Medium"/>
              </a:rPr>
              <a:t>South Portland, Maine (HQ)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/>
                <a:cs typeface="Poppins Medium"/>
              </a:rPr>
              <a:t>Enfield, New Hampshire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/>
                <a:cs typeface="Poppins Medium"/>
              </a:rPr>
              <a:t>Brentwood, New Hampshire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/>
                <a:cs typeface="Poppins Medium"/>
              </a:rPr>
              <a:t>North Andover, Massachusetts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/>
                <a:cs typeface="Poppins Medium"/>
              </a:rPr>
              <a:t>Westfield, Massachusetts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B5C81C-BF91-56D8-84CC-CC61F5597DD1}"/>
              </a:ext>
            </a:extLst>
          </p:cNvPr>
          <p:cNvSpPr/>
          <p:nvPr/>
        </p:nvSpPr>
        <p:spPr>
          <a:xfrm>
            <a:off x="876300" y="2677114"/>
            <a:ext cx="114300" cy="115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900851-FC5C-C495-B1CE-D2E4E0F04260}"/>
              </a:ext>
            </a:extLst>
          </p:cNvPr>
          <p:cNvSpPr/>
          <p:nvPr/>
        </p:nvSpPr>
        <p:spPr>
          <a:xfrm>
            <a:off x="876300" y="3081928"/>
            <a:ext cx="114300" cy="115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54B6FD-6EE8-9733-8AF5-4C29AB589A47}"/>
              </a:ext>
            </a:extLst>
          </p:cNvPr>
          <p:cNvSpPr/>
          <p:nvPr/>
        </p:nvSpPr>
        <p:spPr>
          <a:xfrm>
            <a:off x="876300" y="3486739"/>
            <a:ext cx="114300" cy="115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EE48473-ABDB-981F-C1F8-705DB5248E69}"/>
              </a:ext>
            </a:extLst>
          </p:cNvPr>
          <p:cNvSpPr/>
          <p:nvPr/>
        </p:nvSpPr>
        <p:spPr>
          <a:xfrm>
            <a:off x="876300" y="3901078"/>
            <a:ext cx="114300" cy="115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CEBBC05-666F-24A2-4481-ACD7F7AEA34D}"/>
              </a:ext>
            </a:extLst>
          </p:cNvPr>
          <p:cNvSpPr/>
          <p:nvPr/>
        </p:nvSpPr>
        <p:spPr>
          <a:xfrm>
            <a:off x="876300" y="4310651"/>
            <a:ext cx="114300" cy="115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57AD2D6-2377-427D-7806-90BACF89B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305" y="0"/>
            <a:ext cx="6471696" cy="66149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FE64445-EE53-143F-A4DC-BC0835345B66}"/>
              </a:ext>
            </a:extLst>
          </p:cNvPr>
          <p:cNvSpPr/>
          <p:nvPr/>
        </p:nvSpPr>
        <p:spPr>
          <a:xfrm>
            <a:off x="883556" y="4688022"/>
            <a:ext cx="114300" cy="11579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yellow and black location pin&#10;&#10;Description automatically generated">
            <a:extLst>
              <a:ext uri="{FF2B5EF4-FFF2-40B4-BE49-F238E27FC236}">
                <a16:creationId xmlns:a16="http://schemas.microsoft.com/office/drawing/2014/main" id="{A99506F7-74F8-D2EF-F552-62517B0D6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717" y="4846408"/>
            <a:ext cx="276679" cy="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8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artoon character holding a battery&#10;&#10;AI-generated content may be incorrect.">
            <a:extLst>
              <a:ext uri="{FF2B5EF4-FFF2-40B4-BE49-F238E27FC236}">
                <a16:creationId xmlns:a16="http://schemas.microsoft.com/office/drawing/2014/main" id="{7ABDF38A-5BD1-E32D-0B12-2779444067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2" r="-574" b="6222"/>
          <a:stretch>
            <a:fillRect/>
          </a:stretch>
        </p:blipFill>
        <p:spPr>
          <a:xfrm>
            <a:off x="5986463" y="4415095"/>
            <a:ext cx="6250539" cy="24386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060077-50A5-9998-7822-3CE078B9CE6F}"/>
              </a:ext>
            </a:extLst>
          </p:cNvPr>
          <p:cNvSpPr txBox="1">
            <a:spLocks/>
          </p:cNvSpPr>
          <p:nvPr/>
        </p:nvSpPr>
        <p:spPr>
          <a:xfrm>
            <a:off x="6119258" y="194558"/>
            <a:ext cx="5994881" cy="114289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171B60"/>
                </a:solidFill>
                <a:latin typeface="Arial Black"/>
                <a:cs typeface="Poppins SemiBold"/>
              </a:rPr>
              <a:t>500+</a:t>
            </a:r>
            <a:r>
              <a:rPr lang="en-US" sz="3200" b="1">
                <a:solidFill>
                  <a:srgbClr val="171B60"/>
                </a:solidFill>
                <a:latin typeface="Poppins SemiBold"/>
                <a:cs typeface="Poppins SemiBold"/>
              </a:rPr>
              <a:t> </a:t>
            </a:r>
            <a:r>
              <a:rPr lang="en-US" sz="2800" b="1">
                <a:solidFill>
                  <a:srgbClr val="171B60"/>
                </a:solidFill>
                <a:latin typeface="Arial"/>
                <a:cs typeface="Poppins SemiBold"/>
              </a:rPr>
              <a:t>Commercial Solar Projects in New Hampshire</a:t>
            </a:r>
            <a:endParaRPr lang="en-US" sz="2800" b="1">
              <a:latin typeface="Arial"/>
              <a:cs typeface="Poppins SemiBold"/>
            </a:endParaRPr>
          </a:p>
        </p:txBody>
      </p:sp>
      <p:pic>
        <p:nvPicPr>
          <p:cNvPr id="11" name="Picture 10" descr="A screenshot of a card&#10;&#10;AI-generated content may be incorrect.">
            <a:extLst>
              <a:ext uri="{FF2B5EF4-FFF2-40B4-BE49-F238E27FC236}">
                <a16:creationId xmlns:a16="http://schemas.microsoft.com/office/drawing/2014/main" id="{70BBED01-66B1-AEC9-BA0E-0A0F7664E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303" y="1335818"/>
            <a:ext cx="6224715" cy="3434663"/>
          </a:xfrm>
          <a:prstGeom prst="rect">
            <a:avLst/>
          </a:prstGeom>
        </p:spPr>
      </p:pic>
      <p:pic>
        <p:nvPicPr>
          <p:cNvPr id="6" name="Picture 5" descr="A map of the united states with orange circles&#10;&#10;AI-generated content may be incorrect.">
            <a:extLst>
              <a:ext uri="{FF2B5EF4-FFF2-40B4-BE49-F238E27FC236}">
                <a16:creationId xmlns:a16="http://schemas.microsoft.com/office/drawing/2014/main" id="{FB14D75E-B0B1-FC60-4151-A01AA6077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" y="0"/>
            <a:ext cx="6017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2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2361811-5AAC-C27C-BF33-36D04543ACF7}"/>
              </a:ext>
            </a:extLst>
          </p:cNvPr>
          <p:cNvSpPr/>
          <p:nvPr/>
        </p:nvSpPr>
        <p:spPr>
          <a:xfrm flipV="1">
            <a:off x="-2492" y="-3301"/>
            <a:ext cx="7341563" cy="6858000"/>
          </a:xfrm>
          <a:prstGeom prst="roundRect">
            <a:avLst>
              <a:gd name="adj" fmla="val 0"/>
            </a:avLst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0E1CB-0454-7568-65FB-D6EEBCB9A851}"/>
              </a:ext>
            </a:extLst>
          </p:cNvPr>
          <p:cNvSpPr txBox="1">
            <a:spLocks/>
          </p:cNvSpPr>
          <p:nvPr/>
        </p:nvSpPr>
        <p:spPr>
          <a:xfrm>
            <a:off x="563948" y="631898"/>
            <a:ext cx="6409899" cy="73416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71B60"/>
                </a:solidFill>
                <a:latin typeface="Arial Black"/>
              </a:rPr>
              <a:t>Awards &amp; Affiliations</a:t>
            </a:r>
          </a:p>
        </p:txBody>
      </p:sp>
      <p:pic>
        <p:nvPicPr>
          <p:cNvPr id="1036" name="Picture 12" descr="AMICUS Solar Cooperative :: Revision Energy">
            <a:extLst>
              <a:ext uri="{FF2B5EF4-FFF2-40B4-BE49-F238E27FC236}">
                <a16:creationId xmlns:a16="http://schemas.microsoft.com/office/drawing/2014/main" id="{80742A41-1114-27D6-631B-F80B5B713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815" y="3750328"/>
            <a:ext cx="1887578" cy="106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reen Building Products | LEED Credits | LEED Certification">
            <a:extLst>
              <a:ext uri="{FF2B5EF4-FFF2-40B4-BE49-F238E27FC236}">
                <a16:creationId xmlns:a16="http://schemas.microsoft.com/office/drawing/2014/main" id="{3F4A2E69-5042-7778-EE8E-383E1A43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9909" y="1719288"/>
            <a:ext cx="1380694" cy="1380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ember Badge | NESEA">
            <a:extLst>
              <a:ext uri="{FF2B5EF4-FFF2-40B4-BE49-F238E27FC236}">
                <a16:creationId xmlns:a16="http://schemas.microsoft.com/office/drawing/2014/main" id="{D7E707C7-11EE-DDC5-9EA8-C19141755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557" y="5648459"/>
            <a:ext cx="2587580" cy="44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E8352EED-4D3B-10C4-A288-51E20B76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57" y="3760676"/>
            <a:ext cx="1719168" cy="12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Our Mission – Abahizi">
            <a:extLst>
              <a:ext uri="{FF2B5EF4-FFF2-40B4-BE49-F238E27FC236}">
                <a16:creationId xmlns:a16="http://schemas.microsoft.com/office/drawing/2014/main" id="{EE3A07AC-7C71-67F7-FBD6-CC21D282E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6549" y="1600665"/>
            <a:ext cx="1089911" cy="161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NHBSR Proud Member | Sweaty Turtle Entertainment">
            <a:extLst>
              <a:ext uri="{FF2B5EF4-FFF2-40B4-BE49-F238E27FC236}">
                <a16:creationId xmlns:a16="http://schemas.microsoft.com/office/drawing/2014/main" id="{550FAC5B-CD75-334F-0FAB-71413F5B0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657" y="5235370"/>
            <a:ext cx="2202058" cy="100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JOB BOARD — SEBANE">
            <a:extLst>
              <a:ext uri="{FF2B5EF4-FFF2-40B4-BE49-F238E27FC236}">
                <a16:creationId xmlns:a16="http://schemas.microsoft.com/office/drawing/2014/main" id="{6CC9F6D1-2309-F84F-ED4C-5BCBBA80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9752" y="3136388"/>
            <a:ext cx="1806029" cy="180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for a company&#10;&#10;AI-generated content may be incorrect.">
            <a:extLst>
              <a:ext uri="{FF2B5EF4-FFF2-40B4-BE49-F238E27FC236}">
                <a16:creationId xmlns:a16="http://schemas.microsoft.com/office/drawing/2014/main" id="{6F4DCCE8-20BD-9410-FBDE-D2EEE80A40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93958" y="772941"/>
            <a:ext cx="2873976" cy="2449470"/>
          </a:xfrm>
          <a:prstGeom prst="rect">
            <a:avLst/>
          </a:prstGeom>
        </p:spPr>
      </p:pic>
      <p:pic>
        <p:nvPicPr>
          <p:cNvPr id="3" name="Picture 2" descr="Boblogo2025 Rgb">
            <a:extLst>
              <a:ext uri="{FF2B5EF4-FFF2-40B4-BE49-F238E27FC236}">
                <a16:creationId xmlns:a16="http://schemas.microsoft.com/office/drawing/2014/main" id="{2CE8CF65-8E41-9390-BE70-7DFBD8A783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75193" y="3713371"/>
            <a:ext cx="2308224" cy="245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7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23572BA-CFFF-684A-BEAC-5639387FA81B}"/>
              </a:ext>
            </a:extLst>
          </p:cNvPr>
          <p:cNvSpPr/>
          <p:nvPr/>
        </p:nvSpPr>
        <p:spPr>
          <a:xfrm>
            <a:off x="-1" y="0"/>
            <a:ext cx="5494043" cy="6859186"/>
          </a:xfrm>
          <a:prstGeom prst="roundRect">
            <a:avLst>
              <a:gd name="adj" fmla="val 0"/>
            </a:avLst>
          </a:prstGeom>
          <a:solidFill>
            <a:srgbClr val="E1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A5DF1F55-C2A2-2EA4-A200-1D8FA0FAB9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771404" y="499286"/>
            <a:ext cx="4988643" cy="3443207"/>
          </a:xfrm>
          <a:prstGeom prst="rect">
            <a:avLst/>
          </a:prstGeom>
        </p:spPr>
      </p:pic>
      <p:pic>
        <p:nvPicPr>
          <p:cNvPr id="10" name="Picture 9" descr="Timeline&#10;&#10;Description automatically generated">
            <a:extLst>
              <a:ext uri="{FF2B5EF4-FFF2-40B4-BE49-F238E27FC236}">
                <a16:creationId xmlns:a16="http://schemas.microsoft.com/office/drawing/2014/main" id="{254C81E5-7C8B-2449-ECEE-B96832E55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95"/>
          <a:stretch/>
        </p:blipFill>
        <p:spPr>
          <a:xfrm>
            <a:off x="8565377" y="4240526"/>
            <a:ext cx="3358528" cy="2375544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9383C28-C557-EE11-7971-2628628F781D}"/>
              </a:ext>
            </a:extLst>
          </p:cNvPr>
          <p:cNvSpPr/>
          <p:nvPr/>
        </p:nvSpPr>
        <p:spPr>
          <a:xfrm>
            <a:off x="756533" y="1849954"/>
            <a:ext cx="2346161" cy="2218871"/>
          </a:xfrm>
          <a:prstGeom prst="roundRect">
            <a:avLst>
              <a:gd name="adj" fmla="val 7955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-24765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58ACB-F84C-CED4-B02F-C1BB8804E9E5}"/>
              </a:ext>
            </a:extLst>
          </p:cNvPr>
          <p:cNvSpPr txBox="1">
            <a:spLocks/>
          </p:cNvSpPr>
          <p:nvPr/>
        </p:nvSpPr>
        <p:spPr>
          <a:xfrm>
            <a:off x="507469" y="474727"/>
            <a:ext cx="4678862" cy="105051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rgbClr val="171B60"/>
                </a:solidFill>
                <a:latin typeface="Arial Black"/>
                <a:cs typeface="Poppins Black"/>
              </a:rPr>
              <a:t>ReVision</a:t>
            </a:r>
            <a:r>
              <a:rPr lang="en-US" sz="3200" b="1" dirty="0">
                <a:solidFill>
                  <a:srgbClr val="171B60"/>
                </a:solidFill>
                <a:latin typeface="Arial Black"/>
                <a:cs typeface="Poppins Black"/>
              </a:rPr>
              <a:t> Energy </a:t>
            </a:r>
            <a:br>
              <a:rPr lang="en-US" dirty="0"/>
            </a:br>
            <a:endParaRPr lang="en-US" sz="1100"/>
          </a:p>
          <a:p>
            <a:r>
              <a:rPr lang="en-US" sz="1800" b="1" dirty="0">
                <a:solidFill>
                  <a:srgbClr val="F99D2A"/>
                </a:solidFill>
                <a:latin typeface="Arial Black"/>
                <a:cs typeface="Poppins SemiBold"/>
              </a:rPr>
              <a:t>Electrical Apprenticeship Program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97CF137-B8D2-6102-D439-3EFCE7169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884" y="4497023"/>
            <a:ext cx="2197445" cy="1836436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18A3C37-96F4-790F-1D59-DB56BC8362F8}"/>
              </a:ext>
            </a:extLst>
          </p:cNvPr>
          <p:cNvSpPr/>
          <p:nvPr/>
        </p:nvSpPr>
        <p:spPr>
          <a:xfrm>
            <a:off x="3552731" y="2168672"/>
            <a:ext cx="2293172" cy="1849140"/>
          </a:xfrm>
          <a:prstGeom prst="roundRect">
            <a:avLst>
              <a:gd name="adj" fmla="val 9105"/>
            </a:avLst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431800" sx="18000" sy="1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E20404-0823-EF8C-5308-0B60908E04B5}"/>
              </a:ext>
            </a:extLst>
          </p:cNvPr>
          <p:cNvSpPr txBox="1"/>
          <p:nvPr/>
        </p:nvSpPr>
        <p:spPr>
          <a:xfrm>
            <a:off x="6101119" y="487598"/>
            <a:ext cx="22696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>
                <a:solidFill>
                  <a:srgbClr val="171B60"/>
                </a:solidFill>
                <a:latin typeface="Arial Black"/>
              </a:rPr>
              <a:t>Career Pathway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E113E-7589-2783-2AF9-FF40AA67F0A3}"/>
              </a:ext>
            </a:extLst>
          </p:cNvPr>
          <p:cNvGrpSpPr/>
          <p:nvPr/>
        </p:nvGrpSpPr>
        <p:grpSpPr>
          <a:xfrm>
            <a:off x="7787215" y="2980973"/>
            <a:ext cx="3281187" cy="2605966"/>
            <a:chOff x="7775927" y="3009195"/>
            <a:chExt cx="3281187" cy="2374544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0E181F3-2823-3027-ABAA-0E44B505321F}"/>
                </a:ext>
              </a:extLst>
            </p:cNvPr>
            <p:cNvCxnSpPr/>
            <p:nvPr/>
          </p:nvCxnSpPr>
          <p:spPr>
            <a:xfrm flipV="1">
              <a:off x="7779808" y="5378096"/>
              <a:ext cx="671689" cy="56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A6301F8-2FDE-B5CE-C674-A4059E06B502}"/>
                </a:ext>
              </a:extLst>
            </p:cNvPr>
            <p:cNvCxnSpPr/>
            <p:nvPr/>
          </p:nvCxnSpPr>
          <p:spPr>
            <a:xfrm>
              <a:off x="7775927" y="4008261"/>
              <a:ext cx="11290" cy="1371602"/>
            </a:xfrm>
            <a:prstGeom prst="straightConnector1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B6E96DF0-2AFF-BC9C-4037-A03C9D6BB0FB}"/>
                </a:ext>
              </a:extLst>
            </p:cNvPr>
            <p:cNvCxnSpPr>
              <a:cxnSpLocks/>
            </p:cNvCxnSpPr>
            <p:nvPr/>
          </p:nvCxnSpPr>
          <p:spPr>
            <a:xfrm>
              <a:off x="11055349" y="3009195"/>
              <a:ext cx="1" cy="999067"/>
            </a:xfrm>
            <a:prstGeom prst="straightConnector1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B687B5E-DE17-7F17-8782-A45DAD7CCC46}"/>
                </a:ext>
              </a:extLst>
            </p:cNvPr>
            <p:cNvCxnSpPr/>
            <p:nvPr/>
          </p:nvCxnSpPr>
          <p:spPr>
            <a:xfrm flipH="1">
              <a:off x="7783336" y="4010022"/>
              <a:ext cx="3273778" cy="5646"/>
            </a:xfrm>
            <a:prstGeom prst="straightConnector1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ounded Rectangle 6">
            <a:extLst>
              <a:ext uri="{FF2B5EF4-FFF2-40B4-BE49-F238E27FC236}">
                <a16:creationId xmlns:a16="http://schemas.microsoft.com/office/drawing/2014/main" id="{34669958-BD27-E169-B3FA-90D6BB321F90}"/>
              </a:ext>
            </a:extLst>
          </p:cNvPr>
          <p:cNvSpPr/>
          <p:nvPr/>
        </p:nvSpPr>
        <p:spPr>
          <a:xfrm>
            <a:off x="3576264" y="4408871"/>
            <a:ext cx="3002394" cy="1990306"/>
          </a:xfrm>
          <a:prstGeom prst="roundRect">
            <a:avLst>
              <a:gd name="adj" fmla="val 8592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66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Vision Energy">
      <a:dk1>
        <a:srgbClr val="161A5F"/>
      </a:dk1>
      <a:lt1>
        <a:srgbClr val="FFFFFF"/>
      </a:lt1>
      <a:dk2>
        <a:srgbClr val="000000"/>
      </a:dk2>
      <a:lt2>
        <a:srgbClr val="E1F4F8"/>
      </a:lt2>
      <a:accent1>
        <a:srgbClr val="F89C2A"/>
      </a:accent1>
      <a:accent2>
        <a:srgbClr val="87D3E8"/>
      </a:accent2>
      <a:accent3>
        <a:srgbClr val="FCDA02"/>
      </a:accent3>
      <a:accent4>
        <a:srgbClr val="445BA8"/>
      </a:accent4>
      <a:accent5>
        <a:srgbClr val="8A8DAF"/>
      </a:accent5>
      <a:accent6>
        <a:srgbClr val="C4C5D6"/>
      </a:accent6>
      <a:hlink>
        <a:srgbClr val="C4E9F4"/>
      </a:hlink>
      <a:folHlink>
        <a:srgbClr val="C4C4D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5b977c1-20b3-4085-9d91-28ba8b36d841" xsi:nil="true"/>
    <lcf76f155ced4ddcb4097134ff3c332f xmlns="85984e1b-6844-4b01-910d-ae3c71707882">
      <Terms xmlns="http://schemas.microsoft.com/office/infopath/2007/PartnerControls"/>
    </lcf76f155ced4ddcb4097134ff3c332f>
    <SharedWithUsers xmlns="a5b977c1-20b3-4085-9d91-28ba8b36d841">
      <UserInfo>
        <DisplayName>Jill W. Admin</DisplayName>
        <AccountId>133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46A2145D054F4B8C2F711EAE424819" ma:contentTypeVersion="15" ma:contentTypeDescription="Create a new document." ma:contentTypeScope="" ma:versionID="fafc415f4f13f41a9bd7508f89bd49cb">
  <xsd:schema xmlns:xsd="http://www.w3.org/2001/XMLSchema" xmlns:xs="http://www.w3.org/2001/XMLSchema" xmlns:p="http://schemas.microsoft.com/office/2006/metadata/properties" xmlns:ns2="85984e1b-6844-4b01-910d-ae3c71707882" xmlns:ns3="a5b977c1-20b3-4085-9d91-28ba8b36d841" targetNamespace="http://schemas.microsoft.com/office/2006/metadata/properties" ma:root="true" ma:fieldsID="510cf34e05b28fa08011c1e33d29077e" ns2:_="" ns3:_="">
    <xsd:import namespace="85984e1b-6844-4b01-910d-ae3c71707882"/>
    <xsd:import namespace="a5b977c1-20b3-4085-9d91-28ba8b36d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984e1b-6844-4b01-910d-ae3c717078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bd8f6c3-4b13-48da-923a-cfcef4dc29d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977c1-20b3-4085-9d91-28ba8b36d84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577b1e56-541c-4069-9971-769f1e27dfe4}" ma:internalName="TaxCatchAll" ma:showField="CatchAllData" ma:web="a5b977c1-20b3-4085-9d91-28ba8b36d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575140A-9FE0-4B1E-A7C4-395B218568DA}">
  <ds:schemaRefs>
    <ds:schemaRef ds:uri="http://schemas.microsoft.com/office/2006/metadata/properties"/>
    <ds:schemaRef ds:uri="http://schemas.microsoft.com/office/infopath/2007/PartnerControls"/>
    <ds:schemaRef ds:uri="a5b977c1-20b3-4085-9d91-28ba8b36d841"/>
    <ds:schemaRef ds:uri="85984e1b-6844-4b01-910d-ae3c71707882"/>
  </ds:schemaRefs>
</ds:datastoreItem>
</file>

<file path=customXml/itemProps2.xml><?xml version="1.0" encoding="utf-8"?>
<ds:datastoreItem xmlns:ds="http://schemas.openxmlformats.org/officeDocument/2006/customXml" ds:itemID="{07DD3A4F-2914-4CF3-A2C1-943CB0584A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984e1b-6844-4b01-910d-ae3c71707882"/>
    <ds:schemaRef ds:uri="a5b977c1-20b3-4085-9d91-28ba8b36d8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8B11EC-E80C-4407-A949-44F848C51D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17200</TotalTime>
  <Words>259</Words>
  <Application>Microsoft Macintosh PowerPoint</Application>
  <PresentationFormat>Widescreen</PresentationFormat>
  <Paragraphs>52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Poppins SemiBold</vt:lpstr>
      <vt:lpstr>Verdana</vt:lpstr>
      <vt:lpstr>Office Theme</vt:lpstr>
      <vt:lpstr>PowerPoint Presentation</vt:lpstr>
      <vt:lpstr>Agenda</vt:lpstr>
      <vt:lpstr>About 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NH’s Clean Energy Landscape</vt:lpstr>
      <vt:lpstr>PowerPoint Presentation</vt:lpstr>
      <vt:lpstr>PowerPoint Presentation</vt:lpstr>
      <vt:lpstr>Commercial Solar Outlook</vt:lpstr>
      <vt:lpstr>Policy Changes 2025 and Beyond</vt:lpstr>
      <vt:lpstr>Projects &amp; Case Studies</vt:lpstr>
      <vt:lpstr>PowerPoint Presentation</vt:lpstr>
      <vt:lpstr>PowerPoint Presentation</vt:lpstr>
      <vt:lpstr>Recent Projects</vt:lpstr>
      <vt:lpstr>The 30% ITC has been the foundation of commercial solar projects since 2005, but without the incentives, projects will continue to pencil out.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Q4 2022 Review</dc:title>
  <dc:subject/>
  <dc:creator>Jack Doherty</dc:creator>
  <cp:keywords/>
  <dc:description/>
  <cp:lastModifiedBy>Anna Wells</cp:lastModifiedBy>
  <cp:revision>304</cp:revision>
  <dcterms:created xsi:type="dcterms:W3CDTF">2023-01-13T19:01:05Z</dcterms:created>
  <dcterms:modified xsi:type="dcterms:W3CDTF">2025-09-19T18:23:28Z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0x010100C046A2145D054F4B8C2F711EAE424819</vt:lpwstr>
  </property>
  <property fmtid="{D5CDD505-2E9C-101B-9397-08002B2CF9AE}" pid="3" name="MediaServiceImageTags">
    <vt:lpwstr/>
  </property>
</Properties>
</file>