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30"/>
  </p:notesMasterIdLst>
  <p:sldIdLst>
    <p:sldId id="256" r:id="rId2"/>
    <p:sldId id="257" r:id="rId3"/>
    <p:sldId id="258" r:id="rId4"/>
    <p:sldId id="4284" r:id="rId5"/>
    <p:sldId id="4285" r:id="rId6"/>
    <p:sldId id="4283" r:id="rId7"/>
    <p:sldId id="4287" r:id="rId8"/>
    <p:sldId id="4286" r:id="rId9"/>
    <p:sldId id="291" r:id="rId10"/>
    <p:sldId id="4288" r:id="rId11"/>
    <p:sldId id="4289" r:id="rId12"/>
    <p:sldId id="4290" r:id="rId13"/>
    <p:sldId id="4291" r:id="rId14"/>
    <p:sldId id="4292" r:id="rId15"/>
    <p:sldId id="4293" r:id="rId16"/>
    <p:sldId id="4214" r:id="rId17"/>
    <p:sldId id="4213" r:id="rId18"/>
    <p:sldId id="4182" r:id="rId19"/>
    <p:sldId id="4294" r:id="rId20"/>
    <p:sldId id="4297" r:id="rId21"/>
    <p:sldId id="4299" r:id="rId22"/>
    <p:sldId id="4296" r:id="rId23"/>
    <p:sldId id="4298" r:id="rId24"/>
    <p:sldId id="4274" r:id="rId25"/>
    <p:sldId id="4295" r:id="rId26"/>
    <p:sldId id="4273" r:id="rId27"/>
    <p:sldId id="4271" r:id="rId28"/>
    <p:sldId id="306" r:id="rId29"/>
  </p:sldIdLst>
  <p:sldSz cx="9144000" cy="5143500" type="screen16x9"/>
  <p:notesSz cx="6858000" cy="9144000"/>
  <p:embeddedFontLst>
    <p:embeddedFont>
      <p:font typeface="Abadi" panose="020B0604020104020204" pitchFamily="34" charset="0"/>
      <p:regular r:id="rId31"/>
    </p:embeddedFont>
    <p:embeddedFont>
      <p:font typeface="Oswald" pitchFamily="2" charset="77"/>
      <p:regular r:id="rId32"/>
      <p:bold r:id="rId33"/>
    </p:embeddedFont>
    <p:embeddedFont>
      <p:font typeface="Oswald Medium" panose="020F0502020204030204" pitchFamily="34" charset="0"/>
      <p:regular r:id="rId34"/>
      <p:bold r:id="rId35"/>
    </p:embeddedFont>
    <p:embeddedFont>
      <p:font typeface="Roboto" panose="02000000000000000000" pitchFamily="2" charset="0"/>
      <p:regular r:id="rId36"/>
      <p:bold r:id="rId37"/>
      <p:italic r:id="rId38"/>
      <p:boldItalic r:id="rId39"/>
    </p:embeddedFont>
    <p:embeddedFont>
      <p:font typeface="Roboto Condensed Light" panose="020F0302020204030204" pitchFamily="34" charset="0"/>
      <p:regular r:id="rId40"/>
      <p:italic r:id="rId41"/>
    </p:embeddedFont>
    <p:embeddedFont>
      <p:font typeface="Roboto Slab Light" panose="020F0302020204030204" pitchFamily="34" charset="0"/>
      <p:regular r:id="rId42"/>
      <p:bold r:id="rId43"/>
    </p:embeddedFont>
    <p:embeddedFont>
      <p:font typeface="Tahoma" panose="020B0604030504040204" pitchFamily="34" charset="0"/>
      <p:regular r:id="rId44"/>
      <p:bold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C185"/>
    <a:srgbClr val="E0EDDC"/>
    <a:srgbClr val="486974"/>
    <a:srgbClr val="0046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5F256CC-A50B-4EC3-A571-45A46DBA4B6E}">
  <a:tblStyle styleId="{C5F256CC-A50B-4EC3-A571-45A46DBA4B6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017" autoAdjust="0"/>
    <p:restoredTop sz="68618" autoAdjust="0"/>
  </p:normalViewPr>
  <p:slideViewPr>
    <p:cSldViewPr snapToGrid="0" showGuides="1">
      <p:cViewPr varScale="1">
        <p:scale>
          <a:sx n="96" d="100"/>
          <a:sy n="96" d="100"/>
        </p:scale>
        <p:origin x="176" y="2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6563EF-5C3F-4632-ABD7-6380C9DAFA51}"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C429C32F-E397-45D9-B116-9071BDD13AA1}">
      <dgm:prSet/>
      <dgm:spPr/>
      <dgm:t>
        <a:bodyPr/>
        <a:lstStyle/>
        <a:p>
          <a:r>
            <a:rPr lang="en-US" b="1"/>
            <a:t>Material Composition</a:t>
          </a:r>
          <a:endParaRPr lang="en-US"/>
        </a:p>
      </dgm:t>
    </dgm:pt>
    <dgm:pt modelId="{4E99B53F-ECBC-4473-AD96-1378AD46C336}" type="parTrans" cxnId="{0A2D221D-282E-4EAC-9F5E-29C90555E0CD}">
      <dgm:prSet/>
      <dgm:spPr/>
      <dgm:t>
        <a:bodyPr/>
        <a:lstStyle/>
        <a:p>
          <a:endParaRPr lang="en-US"/>
        </a:p>
      </dgm:t>
    </dgm:pt>
    <dgm:pt modelId="{AD9B0B05-A110-4388-AA93-587B29925655}" type="sibTrans" cxnId="{0A2D221D-282E-4EAC-9F5E-29C90555E0CD}">
      <dgm:prSet/>
      <dgm:spPr/>
      <dgm:t>
        <a:bodyPr/>
        <a:lstStyle/>
        <a:p>
          <a:endParaRPr lang="en-US"/>
        </a:p>
      </dgm:t>
    </dgm:pt>
    <dgm:pt modelId="{0137B839-76F2-4E2D-80A1-0E7885F6982E}">
      <dgm:prSet/>
      <dgm:spPr/>
      <dgm:t>
        <a:bodyPr/>
        <a:lstStyle/>
        <a:p>
          <a:r>
            <a:rPr lang="en-US" b="1"/>
            <a:t>Collection and Logistics</a:t>
          </a:r>
          <a:endParaRPr lang="en-US"/>
        </a:p>
      </dgm:t>
    </dgm:pt>
    <dgm:pt modelId="{4272ECF6-9493-4256-88EA-038D56446670}" type="parTrans" cxnId="{EB7F68C2-EA07-4610-B921-2011D2D315A6}">
      <dgm:prSet/>
      <dgm:spPr/>
      <dgm:t>
        <a:bodyPr/>
        <a:lstStyle/>
        <a:p>
          <a:endParaRPr lang="en-US"/>
        </a:p>
      </dgm:t>
    </dgm:pt>
    <dgm:pt modelId="{A56C2540-54E5-4903-A8A1-CCC981657D40}" type="sibTrans" cxnId="{EB7F68C2-EA07-4610-B921-2011D2D315A6}">
      <dgm:prSet/>
      <dgm:spPr/>
      <dgm:t>
        <a:bodyPr/>
        <a:lstStyle/>
        <a:p>
          <a:endParaRPr lang="en-US"/>
        </a:p>
      </dgm:t>
    </dgm:pt>
    <dgm:pt modelId="{A99CC3B1-2295-4990-9711-FF18F7D746ED}">
      <dgm:prSet/>
      <dgm:spPr/>
      <dgm:t>
        <a:bodyPr/>
        <a:lstStyle/>
        <a:p>
          <a:r>
            <a:rPr lang="en-US" b="1"/>
            <a:t>Market Demand and Economic Viability</a:t>
          </a:r>
          <a:endParaRPr lang="en-US"/>
        </a:p>
      </dgm:t>
    </dgm:pt>
    <dgm:pt modelId="{924C78F7-A337-4FE8-A3EF-E70E213BF141}" type="parTrans" cxnId="{B23F236A-C25D-47DD-8D68-6EE0EF455A8C}">
      <dgm:prSet/>
      <dgm:spPr/>
      <dgm:t>
        <a:bodyPr/>
        <a:lstStyle/>
        <a:p>
          <a:endParaRPr lang="en-US"/>
        </a:p>
      </dgm:t>
    </dgm:pt>
    <dgm:pt modelId="{25E25C1D-C256-4E6B-9BAB-735A29300A9A}" type="sibTrans" cxnId="{B23F236A-C25D-47DD-8D68-6EE0EF455A8C}">
      <dgm:prSet/>
      <dgm:spPr/>
      <dgm:t>
        <a:bodyPr/>
        <a:lstStyle/>
        <a:p>
          <a:endParaRPr lang="en-US"/>
        </a:p>
      </dgm:t>
    </dgm:pt>
    <dgm:pt modelId="{361F77B8-AA04-4D60-8265-1713E30319F6}">
      <dgm:prSet/>
      <dgm:spPr/>
      <dgm:t>
        <a:bodyPr/>
        <a:lstStyle/>
        <a:p>
          <a:r>
            <a:rPr lang="en-US" b="1"/>
            <a:t>Chemical Intensity and Process</a:t>
          </a:r>
          <a:endParaRPr lang="en-US"/>
        </a:p>
      </dgm:t>
    </dgm:pt>
    <dgm:pt modelId="{16C7B5CD-57A4-419F-8456-DD60B8ADE17E}" type="parTrans" cxnId="{75A9CC3B-4F58-40DD-97B1-5D5FD5A9D858}">
      <dgm:prSet/>
      <dgm:spPr/>
      <dgm:t>
        <a:bodyPr/>
        <a:lstStyle/>
        <a:p>
          <a:endParaRPr lang="en-US"/>
        </a:p>
      </dgm:t>
    </dgm:pt>
    <dgm:pt modelId="{338996CD-4B03-454F-9560-0E08C79892D2}" type="sibTrans" cxnId="{75A9CC3B-4F58-40DD-97B1-5D5FD5A9D858}">
      <dgm:prSet/>
      <dgm:spPr/>
      <dgm:t>
        <a:bodyPr/>
        <a:lstStyle/>
        <a:p>
          <a:endParaRPr lang="en-US"/>
        </a:p>
      </dgm:t>
    </dgm:pt>
    <dgm:pt modelId="{856888F9-FF40-4BBB-8F64-52EFAEF4F81B}" type="pres">
      <dgm:prSet presAssocID="{4A6563EF-5C3F-4632-ABD7-6380C9DAFA51}" presName="root" presStyleCnt="0">
        <dgm:presLayoutVars>
          <dgm:dir/>
          <dgm:resizeHandles val="exact"/>
        </dgm:presLayoutVars>
      </dgm:prSet>
      <dgm:spPr/>
    </dgm:pt>
    <dgm:pt modelId="{5BEB81FC-DAB4-4B20-B695-3E88DE34C6C0}" type="pres">
      <dgm:prSet presAssocID="{4A6563EF-5C3F-4632-ABD7-6380C9DAFA51}" presName="container" presStyleCnt="0">
        <dgm:presLayoutVars>
          <dgm:dir/>
          <dgm:resizeHandles val="exact"/>
        </dgm:presLayoutVars>
      </dgm:prSet>
      <dgm:spPr/>
    </dgm:pt>
    <dgm:pt modelId="{6F731F27-CB93-481A-9E67-97CE3C99A94A}" type="pres">
      <dgm:prSet presAssocID="{C429C32F-E397-45D9-B116-9071BDD13AA1}" presName="compNode" presStyleCnt="0"/>
      <dgm:spPr/>
    </dgm:pt>
    <dgm:pt modelId="{C140F602-B00D-4940-915C-1BE3F32F7D84}" type="pres">
      <dgm:prSet presAssocID="{C429C32F-E397-45D9-B116-9071BDD13AA1}" presName="iconBgRect" presStyleLbl="bgShp" presStyleIdx="0" presStyleCnt="4"/>
      <dgm:spPr/>
    </dgm:pt>
    <dgm:pt modelId="{CF636F43-A110-49E2-87AF-AA13B6A8C21B}" type="pres">
      <dgm:prSet presAssocID="{C429C32F-E397-45D9-B116-9071BDD13AA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144B00D2-F9FB-42C5-9BBF-BA6D44FBD470}" type="pres">
      <dgm:prSet presAssocID="{C429C32F-E397-45D9-B116-9071BDD13AA1}" presName="spaceRect" presStyleCnt="0"/>
      <dgm:spPr/>
    </dgm:pt>
    <dgm:pt modelId="{7FF2EF75-A15D-47A1-BAD1-DDB98B8826E8}" type="pres">
      <dgm:prSet presAssocID="{C429C32F-E397-45D9-B116-9071BDD13AA1}" presName="textRect" presStyleLbl="revTx" presStyleIdx="0" presStyleCnt="4">
        <dgm:presLayoutVars>
          <dgm:chMax val="1"/>
          <dgm:chPref val="1"/>
        </dgm:presLayoutVars>
      </dgm:prSet>
      <dgm:spPr/>
    </dgm:pt>
    <dgm:pt modelId="{676DE45A-BEA7-4B00-A06D-15455A4E654C}" type="pres">
      <dgm:prSet presAssocID="{AD9B0B05-A110-4388-AA93-587B29925655}" presName="sibTrans" presStyleLbl="sibTrans2D1" presStyleIdx="0" presStyleCnt="0"/>
      <dgm:spPr/>
    </dgm:pt>
    <dgm:pt modelId="{5F050168-721A-482A-A96E-53A9EA558038}" type="pres">
      <dgm:prSet presAssocID="{0137B839-76F2-4E2D-80A1-0E7885F6982E}" presName="compNode" presStyleCnt="0"/>
      <dgm:spPr/>
    </dgm:pt>
    <dgm:pt modelId="{2BB424C5-3943-42AD-8F2F-7DD8322C7C57}" type="pres">
      <dgm:prSet presAssocID="{0137B839-76F2-4E2D-80A1-0E7885F6982E}" presName="iconBgRect" presStyleLbl="bgShp" presStyleIdx="1" presStyleCnt="4"/>
      <dgm:spPr/>
    </dgm:pt>
    <dgm:pt modelId="{D735105C-A75A-4EAB-BD3F-C2C9F77E8593}" type="pres">
      <dgm:prSet presAssocID="{0137B839-76F2-4E2D-80A1-0E7885F6982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ruck"/>
        </a:ext>
      </dgm:extLst>
    </dgm:pt>
    <dgm:pt modelId="{7D30F7BF-8CCE-4FEC-B39E-BCF4C88FC860}" type="pres">
      <dgm:prSet presAssocID="{0137B839-76F2-4E2D-80A1-0E7885F6982E}" presName="spaceRect" presStyleCnt="0"/>
      <dgm:spPr/>
    </dgm:pt>
    <dgm:pt modelId="{44CBEA7B-B85A-4596-B9A6-3EB35AEF329B}" type="pres">
      <dgm:prSet presAssocID="{0137B839-76F2-4E2D-80A1-0E7885F6982E}" presName="textRect" presStyleLbl="revTx" presStyleIdx="1" presStyleCnt="4">
        <dgm:presLayoutVars>
          <dgm:chMax val="1"/>
          <dgm:chPref val="1"/>
        </dgm:presLayoutVars>
      </dgm:prSet>
      <dgm:spPr/>
    </dgm:pt>
    <dgm:pt modelId="{D8353318-EDB5-4888-BA84-FA0A2B8D34C5}" type="pres">
      <dgm:prSet presAssocID="{A56C2540-54E5-4903-A8A1-CCC981657D40}" presName="sibTrans" presStyleLbl="sibTrans2D1" presStyleIdx="0" presStyleCnt="0"/>
      <dgm:spPr/>
    </dgm:pt>
    <dgm:pt modelId="{5F739411-B51B-403E-8A5C-32F4FE349E9B}" type="pres">
      <dgm:prSet presAssocID="{A99CC3B1-2295-4990-9711-FF18F7D746ED}" presName="compNode" presStyleCnt="0"/>
      <dgm:spPr/>
    </dgm:pt>
    <dgm:pt modelId="{6B2BF8ED-D97E-4A28-A02D-E598C6A226B1}" type="pres">
      <dgm:prSet presAssocID="{A99CC3B1-2295-4990-9711-FF18F7D746ED}" presName="iconBgRect" presStyleLbl="bgShp" presStyleIdx="2" presStyleCnt="4"/>
      <dgm:spPr/>
    </dgm:pt>
    <dgm:pt modelId="{F4822E39-E091-4C04-9F20-42B182D57564}" type="pres">
      <dgm:prSet presAssocID="{A99CC3B1-2295-4990-9711-FF18F7D746E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pward trend"/>
        </a:ext>
      </dgm:extLst>
    </dgm:pt>
    <dgm:pt modelId="{1FBCF939-8BB7-471C-BCC6-58DC86F9C9B0}" type="pres">
      <dgm:prSet presAssocID="{A99CC3B1-2295-4990-9711-FF18F7D746ED}" presName="spaceRect" presStyleCnt="0"/>
      <dgm:spPr/>
    </dgm:pt>
    <dgm:pt modelId="{2C5F5F29-D524-43CF-B53B-434C427DD949}" type="pres">
      <dgm:prSet presAssocID="{A99CC3B1-2295-4990-9711-FF18F7D746ED}" presName="textRect" presStyleLbl="revTx" presStyleIdx="2" presStyleCnt="4">
        <dgm:presLayoutVars>
          <dgm:chMax val="1"/>
          <dgm:chPref val="1"/>
        </dgm:presLayoutVars>
      </dgm:prSet>
      <dgm:spPr/>
    </dgm:pt>
    <dgm:pt modelId="{BB0448FF-3618-4478-BBE2-4EA139F69135}" type="pres">
      <dgm:prSet presAssocID="{25E25C1D-C256-4E6B-9BAB-735A29300A9A}" presName="sibTrans" presStyleLbl="sibTrans2D1" presStyleIdx="0" presStyleCnt="0"/>
      <dgm:spPr/>
    </dgm:pt>
    <dgm:pt modelId="{D5D18490-86C5-428C-9019-317E89724862}" type="pres">
      <dgm:prSet presAssocID="{361F77B8-AA04-4D60-8265-1713E30319F6}" presName="compNode" presStyleCnt="0"/>
      <dgm:spPr/>
    </dgm:pt>
    <dgm:pt modelId="{0F0DE7CA-D42B-4B26-A8FA-705348A51710}" type="pres">
      <dgm:prSet presAssocID="{361F77B8-AA04-4D60-8265-1713E30319F6}" presName="iconBgRect" presStyleLbl="bgShp" presStyleIdx="3" presStyleCnt="4"/>
      <dgm:spPr/>
    </dgm:pt>
    <dgm:pt modelId="{AC8BE1EB-6A88-4AD6-B93B-7D24A95FC783}" type="pres">
      <dgm:prSet presAssocID="{361F77B8-AA04-4D60-8265-1713E30319F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lask"/>
        </a:ext>
      </dgm:extLst>
    </dgm:pt>
    <dgm:pt modelId="{05DBF61A-8AE3-4E1F-B9F3-07C1031DE4C6}" type="pres">
      <dgm:prSet presAssocID="{361F77B8-AA04-4D60-8265-1713E30319F6}" presName="spaceRect" presStyleCnt="0"/>
      <dgm:spPr/>
    </dgm:pt>
    <dgm:pt modelId="{A6B6772A-ABC6-46C7-8BBB-5AB9E86731DC}" type="pres">
      <dgm:prSet presAssocID="{361F77B8-AA04-4D60-8265-1713E30319F6}" presName="textRect" presStyleLbl="revTx" presStyleIdx="3" presStyleCnt="4">
        <dgm:presLayoutVars>
          <dgm:chMax val="1"/>
          <dgm:chPref val="1"/>
        </dgm:presLayoutVars>
      </dgm:prSet>
      <dgm:spPr/>
    </dgm:pt>
  </dgm:ptLst>
  <dgm:cxnLst>
    <dgm:cxn modelId="{F1CE3119-A170-43C7-8988-CF6D17B10373}" type="presOf" srcId="{4A6563EF-5C3F-4632-ABD7-6380C9DAFA51}" destId="{856888F9-FF40-4BBB-8F64-52EFAEF4F81B}" srcOrd="0" destOrd="0" presId="urn:microsoft.com/office/officeart/2018/2/layout/IconCircleList"/>
    <dgm:cxn modelId="{0A2D221D-282E-4EAC-9F5E-29C90555E0CD}" srcId="{4A6563EF-5C3F-4632-ABD7-6380C9DAFA51}" destId="{C429C32F-E397-45D9-B116-9071BDD13AA1}" srcOrd="0" destOrd="0" parTransId="{4E99B53F-ECBC-4473-AD96-1378AD46C336}" sibTransId="{AD9B0B05-A110-4388-AA93-587B29925655}"/>
    <dgm:cxn modelId="{A735FC2D-1725-43EA-A714-1CB3A9E9368A}" type="presOf" srcId="{A56C2540-54E5-4903-A8A1-CCC981657D40}" destId="{D8353318-EDB5-4888-BA84-FA0A2B8D34C5}" srcOrd="0" destOrd="0" presId="urn:microsoft.com/office/officeart/2018/2/layout/IconCircleList"/>
    <dgm:cxn modelId="{75A9CC3B-4F58-40DD-97B1-5D5FD5A9D858}" srcId="{4A6563EF-5C3F-4632-ABD7-6380C9DAFA51}" destId="{361F77B8-AA04-4D60-8265-1713E30319F6}" srcOrd="3" destOrd="0" parTransId="{16C7B5CD-57A4-419F-8456-DD60B8ADE17E}" sibTransId="{338996CD-4B03-454F-9560-0E08C79892D2}"/>
    <dgm:cxn modelId="{5F8A6656-D0A1-4871-B6CA-2917D02D8452}" type="presOf" srcId="{0137B839-76F2-4E2D-80A1-0E7885F6982E}" destId="{44CBEA7B-B85A-4596-B9A6-3EB35AEF329B}" srcOrd="0" destOrd="0" presId="urn:microsoft.com/office/officeart/2018/2/layout/IconCircleList"/>
    <dgm:cxn modelId="{18B3FF56-BFE6-4E7C-9261-17C296D1A980}" type="presOf" srcId="{361F77B8-AA04-4D60-8265-1713E30319F6}" destId="{A6B6772A-ABC6-46C7-8BBB-5AB9E86731DC}" srcOrd="0" destOrd="0" presId="urn:microsoft.com/office/officeart/2018/2/layout/IconCircleList"/>
    <dgm:cxn modelId="{B23F236A-C25D-47DD-8D68-6EE0EF455A8C}" srcId="{4A6563EF-5C3F-4632-ABD7-6380C9DAFA51}" destId="{A99CC3B1-2295-4990-9711-FF18F7D746ED}" srcOrd="2" destOrd="0" parTransId="{924C78F7-A337-4FE8-A3EF-E70E213BF141}" sibTransId="{25E25C1D-C256-4E6B-9BAB-735A29300A9A}"/>
    <dgm:cxn modelId="{7C62D677-ED35-46AB-A348-08E4AFB12052}" type="presOf" srcId="{C429C32F-E397-45D9-B116-9071BDD13AA1}" destId="{7FF2EF75-A15D-47A1-BAD1-DDB98B8826E8}" srcOrd="0" destOrd="0" presId="urn:microsoft.com/office/officeart/2018/2/layout/IconCircleList"/>
    <dgm:cxn modelId="{B3AD2FBD-1ACB-426D-ADEB-39695EC8DF65}" type="presOf" srcId="{25E25C1D-C256-4E6B-9BAB-735A29300A9A}" destId="{BB0448FF-3618-4478-BBE2-4EA139F69135}" srcOrd="0" destOrd="0" presId="urn:microsoft.com/office/officeart/2018/2/layout/IconCircleList"/>
    <dgm:cxn modelId="{EB7F68C2-EA07-4610-B921-2011D2D315A6}" srcId="{4A6563EF-5C3F-4632-ABD7-6380C9DAFA51}" destId="{0137B839-76F2-4E2D-80A1-0E7885F6982E}" srcOrd="1" destOrd="0" parTransId="{4272ECF6-9493-4256-88EA-038D56446670}" sibTransId="{A56C2540-54E5-4903-A8A1-CCC981657D40}"/>
    <dgm:cxn modelId="{922B01D1-FD46-43CA-8F35-9F22DEC10C00}" type="presOf" srcId="{A99CC3B1-2295-4990-9711-FF18F7D746ED}" destId="{2C5F5F29-D524-43CF-B53B-434C427DD949}" srcOrd="0" destOrd="0" presId="urn:microsoft.com/office/officeart/2018/2/layout/IconCircleList"/>
    <dgm:cxn modelId="{822067EF-8A87-4234-AD29-52F3FC9BBBC6}" type="presOf" srcId="{AD9B0B05-A110-4388-AA93-587B29925655}" destId="{676DE45A-BEA7-4B00-A06D-15455A4E654C}" srcOrd="0" destOrd="0" presId="urn:microsoft.com/office/officeart/2018/2/layout/IconCircleList"/>
    <dgm:cxn modelId="{98FBC0DB-6CD1-4842-AD47-A9E05CFDA51F}" type="presParOf" srcId="{856888F9-FF40-4BBB-8F64-52EFAEF4F81B}" destId="{5BEB81FC-DAB4-4B20-B695-3E88DE34C6C0}" srcOrd="0" destOrd="0" presId="urn:microsoft.com/office/officeart/2018/2/layout/IconCircleList"/>
    <dgm:cxn modelId="{0C9E942A-9BA9-42B8-8B01-991EA07D838E}" type="presParOf" srcId="{5BEB81FC-DAB4-4B20-B695-3E88DE34C6C0}" destId="{6F731F27-CB93-481A-9E67-97CE3C99A94A}" srcOrd="0" destOrd="0" presId="urn:microsoft.com/office/officeart/2018/2/layout/IconCircleList"/>
    <dgm:cxn modelId="{799801A3-1C15-4008-A887-21780004E902}" type="presParOf" srcId="{6F731F27-CB93-481A-9E67-97CE3C99A94A}" destId="{C140F602-B00D-4940-915C-1BE3F32F7D84}" srcOrd="0" destOrd="0" presId="urn:microsoft.com/office/officeart/2018/2/layout/IconCircleList"/>
    <dgm:cxn modelId="{33B6AAC6-F7EA-4098-A531-48A65913C65C}" type="presParOf" srcId="{6F731F27-CB93-481A-9E67-97CE3C99A94A}" destId="{CF636F43-A110-49E2-87AF-AA13B6A8C21B}" srcOrd="1" destOrd="0" presId="urn:microsoft.com/office/officeart/2018/2/layout/IconCircleList"/>
    <dgm:cxn modelId="{AFD493BE-1083-453F-879B-6EE5D364A29F}" type="presParOf" srcId="{6F731F27-CB93-481A-9E67-97CE3C99A94A}" destId="{144B00D2-F9FB-42C5-9BBF-BA6D44FBD470}" srcOrd="2" destOrd="0" presId="urn:microsoft.com/office/officeart/2018/2/layout/IconCircleList"/>
    <dgm:cxn modelId="{860BEF5F-B0DF-4515-A4C6-0A2E7A97C656}" type="presParOf" srcId="{6F731F27-CB93-481A-9E67-97CE3C99A94A}" destId="{7FF2EF75-A15D-47A1-BAD1-DDB98B8826E8}" srcOrd="3" destOrd="0" presId="urn:microsoft.com/office/officeart/2018/2/layout/IconCircleList"/>
    <dgm:cxn modelId="{B77E6B3F-915C-4057-B54C-9C5F7133E28A}" type="presParOf" srcId="{5BEB81FC-DAB4-4B20-B695-3E88DE34C6C0}" destId="{676DE45A-BEA7-4B00-A06D-15455A4E654C}" srcOrd="1" destOrd="0" presId="urn:microsoft.com/office/officeart/2018/2/layout/IconCircleList"/>
    <dgm:cxn modelId="{177F5712-5BC5-4399-B3DC-6B02011136FD}" type="presParOf" srcId="{5BEB81FC-DAB4-4B20-B695-3E88DE34C6C0}" destId="{5F050168-721A-482A-A96E-53A9EA558038}" srcOrd="2" destOrd="0" presId="urn:microsoft.com/office/officeart/2018/2/layout/IconCircleList"/>
    <dgm:cxn modelId="{400E9EC0-7AAB-4DA5-B236-5E66B75BC8ED}" type="presParOf" srcId="{5F050168-721A-482A-A96E-53A9EA558038}" destId="{2BB424C5-3943-42AD-8F2F-7DD8322C7C57}" srcOrd="0" destOrd="0" presId="urn:microsoft.com/office/officeart/2018/2/layout/IconCircleList"/>
    <dgm:cxn modelId="{8DF559AD-3648-4982-B48E-C442D5C416C2}" type="presParOf" srcId="{5F050168-721A-482A-A96E-53A9EA558038}" destId="{D735105C-A75A-4EAB-BD3F-C2C9F77E8593}" srcOrd="1" destOrd="0" presId="urn:microsoft.com/office/officeart/2018/2/layout/IconCircleList"/>
    <dgm:cxn modelId="{08328C9F-D5A5-423E-B173-B1A739198952}" type="presParOf" srcId="{5F050168-721A-482A-A96E-53A9EA558038}" destId="{7D30F7BF-8CCE-4FEC-B39E-BCF4C88FC860}" srcOrd="2" destOrd="0" presId="urn:microsoft.com/office/officeart/2018/2/layout/IconCircleList"/>
    <dgm:cxn modelId="{594BD25E-792A-4875-9B6A-F4C7735EF6A0}" type="presParOf" srcId="{5F050168-721A-482A-A96E-53A9EA558038}" destId="{44CBEA7B-B85A-4596-B9A6-3EB35AEF329B}" srcOrd="3" destOrd="0" presId="urn:microsoft.com/office/officeart/2018/2/layout/IconCircleList"/>
    <dgm:cxn modelId="{210C93B4-EDA3-4F46-A0A7-96710771C38C}" type="presParOf" srcId="{5BEB81FC-DAB4-4B20-B695-3E88DE34C6C0}" destId="{D8353318-EDB5-4888-BA84-FA0A2B8D34C5}" srcOrd="3" destOrd="0" presId="urn:microsoft.com/office/officeart/2018/2/layout/IconCircleList"/>
    <dgm:cxn modelId="{DDCF73F3-5053-4B4D-822B-F631B43C3C08}" type="presParOf" srcId="{5BEB81FC-DAB4-4B20-B695-3E88DE34C6C0}" destId="{5F739411-B51B-403E-8A5C-32F4FE349E9B}" srcOrd="4" destOrd="0" presId="urn:microsoft.com/office/officeart/2018/2/layout/IconCircleList"/>
    <dgm:cxn modelId="{002C9BE5-E482-4E7A-8038-9FCF2061FB19}" type="presParOf" srcId="{5F739411-B51B-403E-8A5C-32F4FE349E9B}" destId="{6B2BF8ED-D97E-4A28-A02D-E598C6A226B1}" srcOrd="0" destOrd="0" presId="urn:microsoft.com/office/officeart/2018/2/layout/IconCircleList"/>
    <dgm:cxn modelId="{6BB88B14-D287-45C8-9598-733C5EB5E19E}" type="presParOf" srcId="{5F739411-B51B-403E-8A5C-32F4FE349E9B}" destId="{F4822E39-E091-4C04-9F20-42B182D57564}" srcOrd="1" destOrd="0" presId="urn:microsoft.com/office/officeart/2018/2/layout/IconCircleList"/>
    <dgm:cxn modelId="{9A75C43E-EAC4-4976-ABA0-5EAF132C3A84}" type="presParOf" srcId="{5F739411-B51B-403E-8A5C-32F4FE349E9B}" destId="{1FBCF939-8BB7-471C-BCC6-58DC86F9C9B0}" srcOrd="2" destOrd="0" presId="urn:microsoft.com/office/officeart/2018/2/layout/IconCircleList"/>
    <dgm:cxn modelId="{804D42B4-664E-41C7-9B45-117C0305EAB6}" type="presParOf" srcId="{5F739411-B51B-403E-8A5C-32F4FE349E9B}" destId="{2C5F5F29-D524-43CF-B53B-434C427DD949}" srcOrd="3" destOrd="0" presId="urn:microsoft.com/office/officeart/2018/2/layout/IconCircleList"/>
    <dgm:cxn modelId="{BEA0FD38-BC7C-4CA6-9468-1ABC9DAD5D87}" type="presParOf" srcId="{5BEB81FC-DAB4-4B20-B695-3E88DE34C6C0}" destId="{BB0448FF-3618-4478-BBE2-4EA139F69135}" srcOrd="5" destOrd="0" presId="urn:microsoft.com/office/officeart/2018/2/layout/IconCircleList"/>
    <dgm:cxn modelId="{0273D917-ACD8-4AA8-A194-90FCC7992FB4}" type="presParOf" srcId="{5BEB81FC-DAB4-4B20-B695-3E88DE34C6C0}" destId="{D5D18490-86C5-428C-9019-317E89724862}" srcOrd="6" destOrd="0" presId="urn:microsoft.com/office/officeart/2018/2/layout/IconCircleList"/>
    <dgm:cxn modelId="{9A08DDEE-0E79-48AF-8C84-5C91A7CA7894}" type="presParOf" srcId="{D5D18490-86C5-428C-9019-317E89724862}" destId="{0F0DE7CA-D42B-4B26-A8FA-705348A51710}" srcOrd="0" destOrd="0" presId="urn:microsoft.com/office/officeart/2018/2/layout/IconCircleList"/>
    <dgm:cxn modelId="{E909C86F-D727-417B-ABDA-66410CA66423}" type="presParOf" srcId="{D5D18490-86C5-428C-9019-317E89724862}" destId="{AC8BE1EB-6A88-4AD6-B93B-7D24A95FC783}" srcOrd="1" destOrd="0" presId="urn:microsoft.com/office/officeart/2018/2/layout/IconCircleList"/>
    <dgm:cxn modelId="{AAEDCABF-9E3A-4A1C-8C3F-CE049708A34F}" type="presParOf" srcId="{D5D18490-86C5-428C-9019-317E89724862}" destId="{05DBF61A-8AE3-4E1F-B9F3-07C1031DE4C6}" srcOrd="2" destOrd="0" presId="urn:microsoft.com/office/officeart/2018/2/layout/IconCircleList"/>
    <dgm:cxn modelId="{7E9BF611-3C7C-4236-B7AE-3E90CE2596AB}" type="presParOf" srcId="{D5D18490-86C5-428C-9019-317E89724862}" destId="{A6B6772A-ABC6-46C7-8BBB-5AB9E86731DC}"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EB4A80-A7D2-4E66-BF2F-C60D6BBA90B9}"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04C100FB-BE38-4A74-9949-1A765734CF87}">
      <dgm:prSet custT="1"/>
      <dgm:spPr/>
      <dgm:t>
        <a:bodyPr/>
        <a:lstStyle/>
        <a:p>
          <a:r>
            <a:rPr lang="en-US" sz="1800" b="1" dirty="0"/>
            <a:t>Hazardous Building Materials and impacts on sustainability </a:t>
          </a:r>
          <a:endParaRPr lang="en-US" sz="1800" dirty="0"/>
        </a:p>
      </dgm:t>
    </dgm:pt>
    <dgm:pt modelId="{28633C0E-50B1-41A1-98E7-575EDBA0A497}" type="parTrans" cxnId="{47B5403E-C5C3-481C-836E-2BABA1BDE663}">
      <dgm:prSet/>
      <dgm:spPr/>
      <dgm:t>
        <a:bodyPr/>
        <a:lstStyle/>
        <a:p>
          <a:endParaRPr lang="en-US"/>
        </a:p>
      </dgm:t>
    </dgm:pt>
    <dgm:pt modelId="{D843DA62-CF1F-4686-B1ED-7F2882825743}" type="sibTrans" cxnId="{47B5403E-C5C3-481C-836E-2BABA1BDE663}">
      <dgm:prSet/>
      <dgm:spPr/>
      <dgm:t>
        <a:bodyPr/>
        <a:lstStyle/>
        <a:p>
          <a:endParaRPr lang="en-US"/>
        </a:p>
      </dgm:t>
    </dgm:pt>
    <dgm:pt modelId="{F63E0DD7-3356-4998-BB6E-1C8D8F41845E}">
      <dgm:prSet custT="1"/>
      <dgm:spPr/>
      <dgm:t>
        <a:bodyPr/>
        <a:lstStyle/>
        <a:p>
          <a:r>
            <a:rPr lang="en-US" sz="1800" b="1" dirty="0"/>
            <a:t>Keys for optimizing construction waste management for other difficult to handle materials</a:t>
          </a:r>
          <a:endParaRPr lang="en-US" sz="1800" dirty="0"/>
        </a:p>
      </dgm:t>
    </dgm:pt>
    <dgm:pt modelId="{83CC9786-8203-4380-8AC7-F7D0EAA13FDB}" type="parTrans" cxnId="{451D5890-9621-4508-A6DA-AA576A46E404}">
      <dgm:prSet/>
      <dgm:spPr/>
      <dgm:t>
        <a:bodyPr/>
        <a:lstStyle/>
        <a:p>
          <a:endParaRPr lang="en-US"/>
        </a:p>
      </dgm:t>
    </dgm:pt>
    <dgm:pt modelId="{D1A14355-924C-4139-80FE-44B016A234E2}" type="sibTrans" cxnId="{451D5890-9621-4508-A6DA-AA576A46E404}">
      <dgm:prSet/>
      <dgm:spPr/>
      <dgm:t>
        <a:bodyPr/>
        <a:lstStyle/>
        <a:p>
          <a:endParaRPr lang="en-US"/>
        </a:p>
      </dgm:t>
    </dgm:pt>
    <dgm:pt modelId="{A46FA61B-B288-4F75-8EDC-235E8850DD51}">
      <dgm:prSet custT="1"/>
      <dgm:spPr/>
      <dgm:t>
        <a:bodyPr/>
        <a:lstStyle/>
        <a:p>
          <a:r>
            <a:rPr lang="en-US" sz="1800" b="1" dirty="0"/>
            <a:t>Planning for landfill constraint and        LF avoidance goals/requirements</a:t>
          </a:r>
          <a:endParaRPr lang="en-US" sz="1800" dirty="0"/>
        </a:p>
      </dgm:t>
    </dgm:pt>
    <dgm:pt modelId="{7E25792C-6F4A-4201-AACA-ADBE9EFBED04}" type="parTrans" cxnId="{5A367025-9FAA-4B60-A7FC-DFAA2D00F28E}">
      <dgm:prSet/>
      <dgm:spPr/>
      <dgm:t>
        <a:bodyPr/>
        <a:lstStyle/>
        <a:p>
          <a:endParaRPr lang="en-US"/>
        </a:p>
      </dgm:t>
    </dgm:pt>
    <dgm:pt modelId="{32E03D99-8908-4E1F-A459-C0B1D9EA27B9}" type="sibTrans" cxnId="{5A367025-9FAA-4B60-A7FC-DFAA2D00F28E}">
      <dgm:prSet/>
      <dgm:spPr/>
      <dgm:t>
        <a:bodyPr/>
        <a:lstStyle/>
        <a:p>
          <a:endParaRPr lang="en-US"/>
        </a:p>
      </dgm:t>
    </dgm:pt>
    <dgm:pt modelId="{6A5249B1-A436-4851-A244-1C0B0659EC0C}">
      <dgm:prSet custT="1"/>
      <dgm:spPr/>
      <dgm:t>
        <a:bodyPr/>
        <a:lstStyle/>
        <a:p>
          <a:r>
            <a:rPr lang="en-US" sz="1800" b="1" dirty="0"/>
            <a:t>Evolving Trends </a:t>
          </a:r>
          <a:endParaRPr lang="en-US" sz="1800" dirty="0"/>
        </a:p>
      </dgm:t>
    </dgm:pt>
    <dgm:pt modelId="{8F9F88C3-D03E-4072-8CD5-EA4C28740957}" type="parTrans" cxnId="{EE74426F-5A52-4D64-B6C1-4E2A93561F2C}">
      <dgm:prSet/>
      <dgm:spPr/>
      <dgm:t>
        <a:bodyPr/>
        <a:lstStyle/>
        <a:p>
          <a:endParaRPr lang="en-US"/>
        </a:p>
      </dgm:t>
    </dgm:pt>
    <dgm:pt modelId="{36F8DCCC-234D-4847-9C8B-FEEA431D169F}" type="sibTrans" cxnId="{EE74426F-5A52-4D64-B6C1-4E2A93561F2C}">
      <dgm:prSet/>
      <dgm:spPr/>
      <dgm:t>
        <a:bodyPr/>
        <a:lstStyle/>
        <a:p>
          <a:endParaRPr lang="en-US"/>
        </a:p>
      </dgm:t>
    </dgm:pt>
    <dgm:pt modelId="{2CDD849F-CAFB-4681-B304-FE09703CCBA6}" type="pres">
      <dgm:prSet presAssocID="{C2EB4A80-A7D2-4E66-BF2F-C60D6BBA90B9}" presName="root" presStyleCnt="0">
        <dgm:presLayoutVars>
          <dgm:dir/>
          <dgm:resizeHandles val="exact"/>
        </dgm:presLayoutVars>
      </dgm:prSet>
      <dgm:spPr/>
    </dgm:pt>
    <dgm:pt modelId="{1B913445-59A8-4228-8945-8FF411875E7C}" type="pres">
      <dgm:prSet presAssocID="{04C100FB-BE38-4A74-9949-1A765734CF87}" presName="compNode" presStyleCnt="0"/>
      <dgm:spPr/>
    </dgm:pt>
    <dgm:pt modelId="{5DD90D08-C40C-4D14-9FE6-11F285A2C4F5}" type="pres">
      <dgm:prSet presAssocID="{04C100FB-BE38-4A74-9949-1A765734CF87}" presName="iconRect" presStyleLbl="node1" presStyleIdx="0" presStyleCnt="4" custLinFactNeighborX="-4525" custLinFactNeighborY="1011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re"/>
        </a:ext>
      </dgm:extLst>
    </dgm:pt>
    <dgm:pt modelId="{3F31A766-B4D4-4D27-8909-4BEBAC0D4628}" type="pres">
      <dgm:prSet presAssocID="{04C100FB-BE38-4A74-9949-1A765734CF87}" presName="spaceRect" presStyleCnt="0"/>
      <dgm:spPr/>
    </dgm:pt>
    <dgm:pt modelId="{CED12625-52E8-4EF8-A07D-F3E9EDC160AA}" type="pres">
      <dgm:prSet presAssocID="{04C100FB-BE38-4A74-9949-1A765734CF87}" presName="textRect" presStyleLbl="revTx" presStyleIdx="0" presStyleCnt="4" custLinFactNeighborX="-24419" custLinFactNeighborY="5084">
        <dgm:presLayoutVars>
          <dgm:chMax val="1"/>
          <dgm:chPref val="1"/>
        </dgm:presLayoutVars>
      </dgm:prSet>
      <dgm:spPr/>
    </dgm:pt>
    <dgm:pt modelId="{0E59C2E2-3595-4F32-958E-52AADFBDAA57}" type="pres">
      <dgm:prSet presAssocID="{D843DA62-CF1F-4686-B1ED-7F2882825743}" presName="sibTrans" presStyleCnt="0"/>
      <dgm:spPr/>
    </dgm:pt>
    <dgm:pt modelId="{C84CB6A5-AB9B-41B8-AEB5-09031B3BD0C9}" type="pres">
      <dgm:prSet presAssocID="{F63E0DD7-3356-4998-BB6E-1C8D8F41845E}" presName="compNode" presStyleCnt="0"/>
      <dgm:spPr/>
    </dgm:pt>
    <dgm:pt modelId="{669C0D31-CD86-4D50-A9DC-722AF76443F3}" type="pres">
      <dgm:prSet presAssocID="{F63E0DD7-3356-4998-BB6E-1C8D8F41845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ools"/>
        </a:ext>
      </dgm:extLst>
    </dgm:pt>
    <dgm:pt modelId="{BAB1B522-E664-453E-A013-451EB2D62161}" type="pres">
      <dgm:prSet presAssocID="{F63E0DD7-3356-4998-BB6E-1C8D8F41845E}" presName="spaceRect" presStyleCnt="0"/>
      <dgm:spPr/>
    </dgm:pt>
    <dgm:pt modelId="{7018B745-FC29-4A36-A7A0-EC03D1CF41D6}" type="pres">
      <dgm:prSet presAssocID="{F63E0DD7-3356-4998-BB6E-1C8D8F41845E}" presName="textRect" presStyleLbl="revTx" presStyleIdx="1" presStyleCnt="4" custScaleX="138608">
        <dgm:presLayoutVars>
          <dgm:chMax val="1"/>
          <dgm:chPref val="1"/>
        </dgm:presLayoutVars>
      </dgm:prSet>
      <dgm:spPr/>
    </dgm:pt>
    <dgm:pt modelId="{CFE9F856-14A6-4ED3-BF48-94D3BF5B9FB9}" type="pres">
      <dgm:prSet presAssocID="{D1A14355-924C-4139-80FE-44B016A234E2}" presName="sibTrans" presStyleCnt="0"/>
      <dgm:spPr/>
    </dgm:pt>
    <dgm:pt modelId="{9A8377F0-C7FC-4873-8867-EECEE1112699}" type="pres">
      <dgm:prSet presAssocID="{A46FA61B-B288-4F75-8EDC-235E8850DD51}" presName="compNode" presStyleCnt="0"/>
      <dgm:spPr/>
    </dgm:pt>
    <dgm:pt modelId="{21708E80-4AF8-405B-9BAC-0FBDC3A67AE3}" type="pres">
      <dgm:prSet presAssocID="{A46FA61B-B288-4F75-8EDC-235E8850DD5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ecycle"/>
        </a:ext>
      </dgm:extLst>
    </dgm:pt>
    <dgm:pt modelId="{E862E97E-84A0-4ADD-A247-55D444C497F2}" type="pres">
      <dgm:prSet presAssocID="{A46FA61B-B288-4F75-8EDC-235E8850DD51}" presName="spaceRect" presStyleCnt="0"/>
      <dgm:spPr/>
    </dgm:pt>
    <dgm:pt modelId="{7C632B61-A64C-41A2-94E6-CA685B1A18C7}" type="pres">
      <dgm:prSet presAssocID="{A46FA61B-B288-4F75-8EDC-235E8850DD51}" presName="textRect" presStyleLbl="revTx" presStyleIdx="2" presStyleCnt="4" custScaleX="144364">
        <dgm:presLayoutVars>
          <dgm:chMax val="1"/>
          <dgm:chPref val="1"/>
        </dgm:presLayoutVars>
      </dgm:prSet>
      <dgm:spPr/>
    </dgm:pt>
    <dgm:pt modelId="{A6B976FC-077E-42C5-92B5-1BBB8E041587}" type="pres">
      <dgm:prSet presAssocID="{32E03D99-8908-4E1F-A459-C0B1D9EA27B9}" presName="sibTrans" presStyleCnt="0"/>
      <dgm:spPr/>
    </dgm:pt>
    <dgm:pt modelId="{EDC326B5-F123-4774-9B7B-B4AC9D043952}" type="pres">
      <dgm:prSet presAssocID="{6A5249B1-A436-4851-A244-1C0B0659EC0C}" presName="compNode" presStyleCnt="0"/>
      <dgm:spPr/>
    </dgm:pt>
    <dgm:pt modelId="{69C6561B-5585-4E06-9CB9-27590974DF1D}" type="pres">
      <dgm:prSet presAssocID="{6A5249B1-A436-4851-A244-1C0B0659EC0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pward trend"/>
        </a:ext>
      </dgm:extLst>
    </dgm:pt>
    <dgm:pt modelId="{1772D3DF-B126-4F49-B393-D292A820B243}" type="pres">
      <dgm:prSet presAssocID="{6A5249B1-A436-4851-A244-1C0B0659EC0C}" presName="spaceRect" presStyleCnt="0"/>
      <dgm:spPr/>
    </dgm:pt>
    <dgm:pt modelId="{B9A53516-6CCB-4149-A4F4-73D308110280}" type="pres">
      <dgm:prSet presAssocID="{6A5249B1-A436-4851-A244-1C0B0659EC0C}" presName="textRect" presStyleLbl="revTx" presStyleIdx="3" presStyleCnt="4">
        <dgm:presLayoutVars>
          <dgm:chMax val="1"/>
          <dgm:chPref val="1"/>
        </dgm:presLayoutVars>
      </dgm:prSet>
      <dgm:spPr/>
    </dgm:pt>
  </dgm:ptLst>
  <dgm:cxnLst>
    <dgm:cxn modelId="{5A367025-9FAA-4B60-A7FC-DFAA2D00F28E}" srcId="{C2EB4A80-A7D2-4E66-BF2F-C60D6BBA90B9}" destId="{A46FA61B-B288-4F75-8EDC-235E8850DD51}" srcOrd="2" destOrd="0" parTransId="{7E25792C-6F4A-4201-AACA-ADBE9EFBED04}" sibTransId="{32E03D99-8908-4E1F-A459-C0B1D9EA27B9}"/>
    <dgm:cxn modelId="{47B5403E-C5C3-481C-836E-2BABA1BDE663}" srcId="{C2EB4A80-A7D2-4E66-BF2F-C60D6BBA90B9}" destId="{04C100FB-BE38-4A74-9949-1A765734CF87}" srcOrd="0" destOrd="0" parTransId="{28633C0E-50B1-41A1-98E7-575EDBA0A497}" sibTransId="{D843DA62-CF1F-4686-B1ED-7F2882825743}"/>
    <dgm:cxn modelId="{01C2F86B-2F03-4C80-9051-42B207B2BEAA}" type="presOf" srcId="{C2EB4A80-A7D2-4E66-BF2F-C60D6BBA90B9}" destId="{2CDD849F-CAFB-4681-B304-FE09703CCBA6}" srcOrd="0" destOrd="0" presId="urn:microsoft.com/office/officeart/2018/2/layout/IconLabelList"/>
    <dgm:cxn modelId="{EE74426F-5A52-4D64-B6C1-4E2A93561F2C}" srcId="{C2EB4A80-A7D2-4E66-BF2F-C60D6BBA90B9}" destId="{6A5249B1-A436-4851-A244-1C0B0659EC0C}" srcOrd="3" destOrd="0" parTransId="{8F9F88C3-D03E-4072-8CD5-EA4C28740957}" sibTransId="{36F8DCCC-234D-4847-9C8B-FEEA431D169F}"/>
    <dgm:cxn modelId="{DFB2D570-E57E-46B1-A46F-C20BE0ED5394}" type="presOf" srcId="{6A5249B1-A436-4851-A244-1C0B0659EC0C}" destId="{B9A53516-6CCB-4149-A4F4-73D308110280}" srcOrd="0" destOrd="0" presId="urn:microsoft.com/office/officeart/2018/2/layout/IconLabelList"/>
    <dgm:cxn modelId="{451D5890-9621-4508-A6DA-AA576A46E404}" srcId="{C2EB4A80-A7D2-4E66-BF2F-C60D6BBA90B9}" destId="{F63E0DD7-3356-4998-BB6E-1C8D8F41845E}" srcOrd="1" destOrd="0" parTransId="{83CC9786-8203-4380-8AC7-F7D0EAA13FDB}" sibTransId="{D1A14355-924C-4139-80FE-44B016A234E2}"/>
    <dgm:cxn modelId="{6F60C39C-0510-43DE-8F12-C8ABC9D4FD08}" type="presOf" srcId="{A46FA61B-B288-4F75-8EDC-235E8850DD51}" destId="{7C632B61-A64C-41A2-94E6-CA685B1A18C7}" srcOrd="0" destOrd="0" presId="urn:microsoft.com/office/officeart/2018/2/layout/IconLabelList"/>
    <dgm:cxn modelId="{9B42CB9E-F5AF-4C1E-9102-2A97166F87A6}" type="presOf" srcId="{04C100FB-BE38-4A74-9949-1A765734CF87}" destId="{CED12625-52E8-4EF8-A07D-F3E9EDC160AA}" srcOrd="0" destOrd="0" presId="urn:microsoft.com/office/officeart/2018/2/layout/IconLabelList"/>
    <dgm:cxn modelId="{E355C6B7-5FD4-430F-A4C5-C2B3CD0476F1}" type="presOf" srcId="{F63E0DD7-3356-4998-BB6E-1C8D8F41845E}" destId="{7018B745-FC29-4A36-A7A0-EC03D1CF41D6}" srcOrd="0" destOrd="0" presId="urn:microsoft.com/office/officeart/2018/2/layout/IconLabelList"/>
    <dgm:cxn modelId="{7BFDE6F6-E6F4-41A6-9571-41BC53773F98}" type="presParOf" srcId="{2CDD849F-CAFB-4681-B304-FE09703CCBA6}" destId="{1B913445-59A8-4228-8945-8FF411875E7C}" srcOrd="0" destOrd="0" presId="urn:microsoft.com/office/officeart/2018/2/layout/IconLabelList"/>
    <dgm:cxn modelId="{ACBE6D82-5BD7-4C1E-A447-705DC5410BEE}" type="presParOf" srcId="{1B913445-59A8-4228-8945-8FF411875E7C}" destId="{5DD90D08-C40C-4D14-9FE6-11F285A2C4F5}" srcOrd="0" destOrd="0" presId="urn:microsoft.com/office/officeart/2018/2/layout/IconLabelList"/>
    <dgm:cxn modelId="{410DE06A-1A01-401A-AE93-6B3A96C2BFA5}" type="presParOf" srcId="{1B913445-59A8-4228-8945-8FF411875E7C}" destId="{3F31A766-B4D4-4D27-8909-4BEBAC0D4628}" srcOrd="1" destOrd="0" presId="urn:microsoft.com/office/officeart/2018/2/layout/IconLabelList"/>
    <dgm:cxn modelId="{B2E94564-684B-46D3-B6E9-B5537F2E07CE}" type="presParOf" srcId="{1B913445-59A8-4228-8945-8FF411875E7C}" destId="{CED12625-52E8-4EF8-A07D-F3E9EDC160AA}" srcOrd="2" destOrd="0" presId="urn:microsoft.com/office/officeart/2018/2/layout/IconLabelList"/>
    <dgm:cxn modelId="{72E47B70-0FB7-4926-B92C-92361B7A1710}" type="presParOf" srcId="{2CDD849F-CAFB-4681-B304-FE09703CCBA6}" destId="{0E59C2E2-3595-4F32-958E-52AADFBDAA57}" srcOrd="1" destOrd="0" presId="urn:microsoft.com/office/officeart/2018/2/layout/IconLabelList"/>
    <dgm:cxn modelId="{C4C8CA1B-6172-47DF-83B7-CD931BB2D67D}" type="presParOf" srcId="{2CDD849F-CAFB-4681-B304-FE09703CCBA6}" destId="{C84CB6A5-AB9B-41B8-AEB5-09031B3BD0C9}" srcOrd="2" destOrd="0" presId="urn:microsoft.com/office/officeart/2018/2/layout/IconLabelList"/>
    <dgm:cxn modelId="{7BB2036A-49CB-4D80-9DED-FD513EF590AA}" type="presParOf" srcId="{C84CB6A5-AB9B-41B8-AEB5-09031B3BD0C9}" destId="{669C0D31-CD86-4D50-A9DC-722AF76443F3}" srcOrd="0" destOrd="0" presId="urn:microsoft.com/office/officeart/2018/2/layout/IconLabelList"/>
    <dgm:cxn modelId="{61389A15-F090-47E6-815D-5055F84E3566}" type="presParOf" srcId="{C84CB6A5-AB9B-41B8-AEB5-09031B3BD0C9}" destId="{BAB1B522-E664-453E-A013-451EB2D62161}" srcOrd="1" destOrd="0" presId="urn:microsoft.com/office/officeart/2018/2/layout/IconLabelList"/>
    <dgm:cxn modelId="{CA4EABF8-D515-4733-8009-FA064DD2754B}" type="presParOf" srcId="{C84CB6A5-AB9B-41B8-AEB5-09031B3BD0C9}" destId="{7018B745-FC29-4A36-A7A0-EC03D1CF41D6}" srcOrd="2" destOrd="0" presId="urn:microsoft.com/office/officeart/2018/2/layout/IconLabelList"/>
    <dgm:cxn modelId="{F53EE54A-210D-4D72-86DA-79BB457BABD5}" type="presParOf" srcId="{2CDD849F-CAFB-4681-B304-FE09703CCBA6}" destId="{CFE9F856-14A6-4ED3-BF48-94D3BF5B9FB9}" srcOrd="3" destOrd="0" presId="urn:microsoft.com/office/officeart/2018/2/layout/IconLabelList"/>
    <dgm:cxn modelId="{246DF9B8-C149-4693-81D2-558B4FE3FAAC}" type="presParOf" srcId="{2CDD849F-CAFB-4681-B304-FE09703CCBA6}" destId="{9A8377F0-C7FC-4873-8867-EECEE1112699}" srcOrd="4" destOrd="0" presId="urn:microsoft.com/office/officeart/2018/2/layout/IconLabelList"/>
    <dgm:cxn modelId="{BBD55C9A-6291-4431-BF88-7546DE5352FC}" type="presParOf" srcId="{9A8377F0-C7FC-4873-8867-EECEE1112699}" destId="{21708E80-4AF8-405B-9BAC-0FBDC3A67AE3}" srcOrd="0" destOrd="0" presId="urn:microsoft.com/office/officeart/2018/2/layout/IconLabelList"/>
    <dgm:cxn modelId="{54E966C3-80D4-4C5D-B0EB-3923B466F57D}" type="presParOf" srcId="{9A8377F0-C7FC-4873-8867-EECEE1112699}" destId="{E862E97E-84A0-4ADD-A247-55D444C497F2}" srcOrd="1" destOrd="0" presId="urn:microsoft.com/office/officeart/2018/2/layout/IconLabelList"/>
    <dgm:cxn modelId="{094FE48F-31C4-4395-879D-C8D15189DE3D}" type="presParOf" srcId="{9A8377F0-C7FC-4873-8867-EECEE1112699}" destId="{7C632B61-A64C-41A2-94E6-CA685B1A18C7}" srcOrd="2" destOrd="0" presId="urn:microsoft.com/office/officeart/2018/2/layout/IconLabelList"/>
    <dgm:cxn modelId="{6238896A-06DD-42F8-8429-F2337AC1A2AF}" type="presParOf" srcId="{2CDD849F-CAFB-4681-B304-FE09703CCBA6}" destId="{A6B976FC-077E-42C5-92B5-1BBB8E041587}" srcOrd="5" destOrd="0" presId="urn:microsoft.com/office/officeart/2018/2/layout/IconLabelList"/>
    <dgm:cxn modelId="{258E8B9D-F683-456A-9F41-1B6183E781E3}" type="presParOf" srcId="{2CDD849F-CAFB-4681-B304-FE09703CCBA6}" destId="{EDC326B5-F123-4774-9B7B-B4AC9D043952}" srcOrd="6" destOrd="0" presId="urn:microsoft.com/office/officeart/2018/2/layout/IconLabelList"/>
    <dgm:cxn modelId="{02B9758B-38D9-4A85-BC91-17A576F54C10}" type="presParOf" srcId="{EDC326B5-F123-4774-9B7B-B4AC9D043952}" destId="{69C6561B-5585-4E06-9CB9-27590974DF1D}" srcOrd="0" destOrd="0" presId="urn:microsoft.com/office/officeart/2018/2/layout/IconLabelList"/>
    <dgm:cxn modelId="{AD5124B0-D449-4C25-8D69-65DF271ED14A}" type="presParOf" srcId="{EDC326B5-F123-4774-9B7B-B4AC9D043952}" destId="{1772D3DF-B126-4F49-B393-D292A820B243}" srcOrd="1" destOrd="0" presId="urn:microsoft.com/office/officeart/2018/2/layout/IconLabelList"/>
    <dgm:cxn modelId="{34EF8198-0D88-41A5-9AA9-F5017C07C11C}" type="presParOf" srcId="{EDC326B5-F123-4774-9B7B-B4AC9D043952}" destId="{B9A53516-6CCB-4149-A4F4-73D308110280}"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27F6BE4-154D-461A-879F-FFA7D56C8B10}"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E48EDDBD-87E1-4B5A-81E5-59702F15E63F}">
      <dgm:prSet custT="1"/>
      <dgm:spPr/>
      <dgm:t>
        <a:bodyPr/>
        <a:lstStyle/>
        <a:p>
          <a:r>
            <a:rPr lang="en-US" sz="2000" b="0" i="0" dirty="0"/>
            <a:t>Refuse</a:t>
          </a:r>
          <a:endParaRPr lang="en-US" sz="2000" dirty="0"/>
        </a:p>
      </dgm:t>
    </dgm:pt>
    <dgm:pt modelId="{B1AC2A9E-5905-4B38-AD03-944F00CC91C7}" type="parTrans" cxnId="{1046C4E7-0A67-4F0D-A619-EA1EB549A94B}">
      <dgm:prSet/>
      <dgm:spPr/>
      <dgm:t>
        <a:bodyPr/>
        <a:lstStyle/>
        <a:p>
          <a:endParaRPr lang="en-US"/>
        </a:p>
      </dgm:t>
    </dgm:pt>
    <dgm:pt modelId="{151C8451-AA43-471C-815E-9486D52AC13C}" type="sibTrans" cxnId="{1046C4E7-0A67-4F0D-A619-EA1EB549A94B}">
      <dgm:prSet/>
      <dgm:spPr/>
      <dgm:t>
        <a:bodyPr/>
        <a:lstStyle/>
        <a:p>
          <a:endParaRPr lang="en-US"/>
        </a:p>
      </dgm:t>
    </dgm:pt>
    <dgm:pt modelId="{27026987-5534-4A50-9F98-FCE784DEA9F0}">
      <dgm:prSet custT="1"/>
      <dgm:spPr/>
      <dgm:t>
        <a:bodyPr/>
        <a:lstStyle/>
        <a:p>
          <a:r>
            <a:rPr lang="en-US" sz="2000" b="1" i="0" dirty="0"/>
            <a:t>√Reduce</a:t>
          </a:r>
          <a:endParaRPr lang="en-US" sz="2000" b="1" dirty="0"/>
        </a:p>
      </dgm:t>
    </dgm:pt>
    <dgm:pt modelId="{8B5BE65C-CDE0-4DD7-A771-8A453C5F95F8}" type="parTrans" cxnId="{E966B1B6-B642-4DC1-9448-D23811B4C233}">
      <dgm:prSet/>
      <dgm:spPr/>
      <dgm:t>
        <a:bodyPr/>
        <a:lstStyle/>
        <a:p>
          <a:endParaRPr lang="en-US"/>
        </a:p>
      </dgm:t>
    </dgm:pt>
    <dgm:pt modelId="{143BBC19-23CC-40DE-8744-6504B8B19663}" type="sibTrans" cxnId="{E966B1B6-B642-4DC1-9448-D23811B4C233}">
      <dgm:prSet/>
      <dgm:spPr/>
      <dgm:t>
        <a:bodyPr/>
        <a:lstStyle/>
        <a:p>
          <a:endParaRPr lang="en-US"/>
        </a:p>
      </dgm:t>
    </dgm:pt>
    <dgm:pt modelId="{E6F1F171-9511-43E0-81A7-8868EB2D5F69}">
      <dgm:prSet custT="1"/>
      <dgm:spPr/>
      <dgm:t>
        <a:bodyPr/>
        <a:lstStyle/>
        <a:p>
          <a:r>
            <a:rPr lang="en-US" sz="1800" b="0" i="0" dirty="0"/>
            <a:t>Repurpose</a:t>
          </a:r>
          <a:endParaRPr lang="en-US" sz="1800" b="0" dirty="0"/>
        </a:p>
      </dgm:t>
    </dgm:pt>
    <dgm:pt modelId="{4BEF6AD8-38C9-4B26-AF50-B422DDFD27F8}" type="parTrans" cxnId="{331E9038-25F9-4C08-9420-12FC80AB5C8C}">
      <dgm:prSet/>
      <dgm:spPr/>
      <dgm:t>
        <a:bodyPr/>
        <a:lstStyle/>
        <a:p>
          <a:endParaRPr lang="en-US"/>
        </a:p>
      </dgm:t>
    </dgm:pt>
    <dgm:pt modelId="{1D6731FC-C5CD-43E1-9AF4-939DC1D38347}" type="sibTrans" cxnId="{331E9038-25F9-4C08-9420-12FC80AB5C8C}">
      <dgm:prSet/>
      <dgm:spPr/>
      <dgm:t>
        <a:bodyPr/>
        <a:lstStyle/>
        <a:p>
          <a:endParaRPr lang="en-US"/>
        </a:p>
      </dgm:t>
    </dgm:pt>
    <dgm:pt modelId="{E0BBB62A-EBB1-42C3-87F8-69A036B1B9DB}">
      <dgm:prSet custT="1"/>
      <dgm:spPr/>
      <dgm:t>
        <a:bodyPr/>
        <a:lstStyle/>
        <a:p>
          <a:r>
            <a:rPr lang="en-US" sz="2400" b="0" i="0" dirty="0"/>
            <a:t>√</a:t>
          </a:r>
          <a:r>
            <a:rPr lang="en-US" sz="1800" b="1" i="0" dirty="0"/>
            <a:t>Recycle/Alternative Uses - Reprocessing</a:t>
          </a:r>
          <a:endParaRPr lang="en-US" sz="2400" b="1" dirty="0"/>
        </a:p>
      </dgm:t>
    </dgm:pt>
    <dgm:pt modelId="{80538EE4-8152-4D32-A6F4-0AAB2CBC5CE7}" type="parTrans" cxnId="{16F61770-59CE-4208-943B-68C3B19C6362}">
      <dgm:prSet/>
      <dgm:spPr/>
      <dgm:t>
        <a:bodyPr/>
        <a:lstStyle/>
        <a:p>
          <a:endParaRPr lang="en-US"/>
        </a:p>
      </dgm:t>
    </dgm:pt>
    <dgm:pt modelId="{C58F6447-0C79-48CE-B9FD-3F933F5EFB00}" type="sibTrans" cxnId="{16F61770-59CE-4208-943B-68C3B19C6362}">
      <dgm:prSet/>
      <dgm:spPr/>
      <dgm:t>
        <a:bodyPr/>
        <a:lstStyle/>
        <a:p>
          <a:endParaRPr lang="en-US"/>
        </a:p>
      </dgm:t>
    </dgm:pt>
    <dgm:pt modelId="{5212F27F-7678-49D1-9B05-27B9EC93D4A3}">
      <dgm:prSet custT="1"/>
      <dgm:spPr/>
      <dgm:t>
        <a:bodyPr/>
        <a:lstStyle/>
        <a:p>
          <a:r>
            <a:rPr lang="en-US" sz="2000" b="0" i="0" dirty="0"/>
            <a:t>Reuse</a:t>
          </a:r>
          <a:endParaRPr lang="en-US" sz="2000" b="0" dirty="0"/>
        </a:p>
      </dgm:t>
    </dgm:pt>
    <dgm:pt modelId="{F66C96C2-8969-4669-B4D9-B1F354C2DEF4}" type="parTrans" cxnId="{24F0B1B9-FC75-424C-859B-00509A5F2F8E}">
      <dgm:prSet/>
      <dgm:spPr/>
      <dgm:t>
        <a:bodyPr/>
        <a:lstStyle/>
        <a:p>
          <a:endParaRPr lang="en-US"/>
        </a:p>
      </dgm:t>
    </dgm:pt>
    <dgm:pt modelId="{CEEA0D55-85A1-4B1E-96D6-879AA43B26B6}" type="sibTrans" cxnId="{24F0B1B9-FC75-424C-859B-00509A5F2F8E}">
      <dgm:prSet/>
      <dgm:spPr/>
      <dgm:t>
        <a:bodyPr/>
        <a:lstStyle/>
        <a:p>
          <a:endParaRPr lang="en-US"/>
        </a:p>
      </dgm:t>
    </dgm:pt>
    <dgm:pt modelId="{94B14E73-980C-4BB0-AED1-2514ACA2D85A}" type="pres">
      <dgm:prSet presAssocID="{B27F6BE4-154D-461A-879F-FFA7D56C8B10}" presName="compositeShape" presStyleCnt="0">
        <dgm:presLayoutVars>
          <dgm:chMax val="7"/>
          <dgm:dir/>
          <dgm:resizeHandles val="exact"/>
        </dgm:presLayoutVars>
      </dgm:prSet>
      <dgm:spPr/>
    </dgm:pt>
    <dgm:pt modelId="{3749B69C-EAB5-4DBE-954B-B948A43B099C}" type="pres">
      <dgm:prSet presAssocID="{E48EDDBD-87E1-4B5A-81E5-59702F15E63F}" presName="circ1" presStyleLbl="vennNode1" presStyleIdx="0" presStyleCnt="5" custLinFactNeighborX="2301" custLinFactNeighborY="-39117"/>
      <dgm:spPr/>
    </dgm:pt>
    <dgm:pt modelId="{817BFD20-7057-4E4E-8246-D006999F286C}" type="pres">
      <dgm:prSet presAssocID="{E48EDDBD-87E1-4B5A-81E5-59702F15E63F}" presName="circ1Tx" presStyleLbl="revTx" presStyleIdx="0" presStyleCnt="0">
        <dgm:presLayoutVars>
          <dgm:chMax val="0"/>
          <dgm:chPref val="0"/>
          <dgm:bulletEnabled val="1"/>
        </dgm:presLayoutVars>
      </dgm:prSet>
      <dgm:spPr/>
    </dgm:pt>
    <dgm:pt modelId="{3FF862B5-8EC5-49E4-B7A3-558992E8C5A7}" type="pres">
      <dgm:prSet presAssocID="{27026987-5534-4A50-9F98-FCE784DEA9F0}" presName="circ2" presStyleLbl="vennNode1" presStyleIdx="1" presStyleCnt="5" custLinFactNeighborX="14573" custLinFactNeighborY="-42186"/>
      <dgm:spPr/>
    </dgm:pt>
    <dgm:pt modelId="{EAC211A2-1310-4ABD-A6C9-C4C46F2AEB5F}" type="pres">
      <dgm:prSet presAssocID="{27026987-5534-4A50-9F98-FCE784DEA9F0}" presName="circ2Tx" presStyleLbl="revTx" presStyleIdx="0" presStyleCnt="0" custLinFactNeighborX="5900" custLinFactNeighborY="-32636">
        <dgm:presLayoutVars>
          <dgm:chMax val="0"/>
          <dgm:chPref val="0"/>
          <dgm:bulletEnabled val="1"/>
        </dgm:presLayoutVars>
      </dgm:prSet>
      <dgm:spPr/>
    </dgm:pt>
    <dgm:pt modelId="{40495177-8BBC-4387-A132-2876A0ED06C0}" type="pres">
      <dgm:prSet presAssocID="{E6F1F171-9511-43E0-81A7-8868EB2D5F69}" presName="circ3" presStyleLbl="vennNode1" presStyleIdx="2" presStyleCnt="5" custLinFactNeighborX="17641" custLinFactNeighborY="-27437"/>
      <dgm:spPr/>
    </dgm:pt>
    <dgm:pt modelId="{26982893-ED53-41B6-A859-0E0D133DBBCB}" type="pres">
      <dgm:prSet presAssocID="{E6F1F171-9511-43E0-81A7-8868EB2D5F69}" presName="circ3Tx" presStyleLbl="revTx" presStyleIdx="0" presStyleCnt="0" custScaleX="161769" custLinFactNeighborX="18438" custLinFactNeighborY="-64218">
        <dgm:presLayoutVars>
          <dgm:chMax val="0"/>
          <dgm:chPref val="0"/>
          <dgm:bulletEnabled val="1"/>
        </dgm:presLayoutVars>
      </dgm:prSet>
      <dgm:spPr/>
    </dgm:pt>
    <dgm:pt modelId="{6CE0B5EA-5A39-4DF0-8046-52FC7B542C9E}" type="pres">
      <dgm:prSet presAssocID="{E0BBB62A-EBB1-42C3-87F8-69A036B1B9DB}" presName="circ4" presStyleLbl="vennNode1" presStyleIdx="3" presStyleCnt="5" custLinFactNeighborX="-2301" custLinFactNeighborY="-19175"/>
      <dgm:spPr/>
    </dgm:pt>
    <dgm:pt modelId="{258473A6-EB1F-4E7E-A8EC-8CC051929627}" type="pres">
      <dgm:prSet presAssocID="{E0BBB62A-EBB1-42C3-87F8-69A036B1B9DB}" presName="circ4Tx" presStyleLbl="revTx" presStyleIdx="0" presStyleCnt="0" custScaleX="235467" custLinFactNeighborX="-58093" custLinFactNeighborY="-65271">
        <dgm:presLayoutVars>
          <dgm:chMax val="0"/>
          <dgm:chPref val="0"/>
          <dgm:bulletEnabled val="1"/>
        </dgm:presLayoutVars>
      </dgm:prSet>
      <dgm:spPr/>
    </dgm:pt>
    <dgm:pt modelId="{AB88C8E8-F726-4E50-9E71-554F52D299D5}" type="pres">
      <dgm:prSet presAssocID="{5212F27F-7678-49D1-9B05-27B9EC93D4A3}" presName="circ5" presStyleLbl="vennNode1" presStyleIdx="4" presStyleCnt="5" custLinFactNeighborX="-10738" custLinFactNeighborY="-46788"/>
      <dgm:spPr/>
    </dgm:pt>
    <dgm:pt modelId="{5F64575E-E894-4047-8D22-30B33D2A3F61}" type="pres">
      <dgm:prSet presAssocID="{5212F27F-7678-49D1-9B05-27B9EC93D4A3}" presName="circ5Tx" presStyleLbl="revTx" presStyleIdx="0" presStyleCnt="0" custLinFactNeighborX="-13276" custLinFactNeighborY="-48130">
        <dgm:presLayoutVars>
          <dgm:chMax val="0"/>
          <dgm:chPref val="0"/>
          <dgm:bulletEnabled val="1"/>
        </dgm:presLayoutVars>
      </dgm:prSet>
      <dgm:spPr/>
    </dgm:pt>
  </dgm:ptLst>
  <dgm:cxnLst>
    <dgm:cxn modelId="{9C0F580A-728E-4B98-9556-0120AA31DB10}" type="presOf" srcId="{B27F6BE4-154D-461A-879F-FFA7D56C8B10}" destId="{94B14E73-980C-4BB0-AED1-2514ACA2D85A}" srcOrd="0" destOrd="0" presId="urn:microsoft.com/office/officeart/2005/8/layout/venn1"/>
    <dgm:cxn modelId="{E8CCCB26-D4DD-4317-8113-645163FB1A36}" type="presOf" srcId="{5212F27F-7678-49D1-9B05-27B9EC93D4A3}" destId="{5F64575E-E894-4047-8D22-30B33D2A3F61}" srcOrd="0" destOrd="0" presId="urn:microsoft.com/office/officeart/2005/8/layout/venn1"/>
    <dgm:cxn modelId="{9997A737-1C48-4A13-A785-A293FF932491}" type="presOf" srcId="{E0BBB62A-EBB1-42C3-87F8-69A036B1B9DB}" destId="{258473A6-EB1F-4E7E-A8EC-8CC051929627}" srcOrd="0" destOrd="0" presId="urn:microsoft.com/office/officeart/2005/8/layout/venn1"/>
    <dgm:cxn modelId="{331E9038-25F9-4C08-9420-12FC80AB5C8C}" srcId="{B27F6BE4-154D-461A-879F-FFA7D56C8B10}" destId="{E6F1F171-9511-43E0-81A7-8868EB2D5F69}" srcOrd="2" destOrd="0" parTransId="{4BEF6AD8-38C9-4B26-AF50-B422DDFD27F8}" sibTransId="{1D6731FC-C5CD-43E1-9AF4-939DC1D38347}"/>
    <dgm:cxn modelId="{61B6E343-7F11-46A5-BF64-1A1D7D28506D}" type="presOf" srcId="{E6F1F171-9511-43E0-81A7-8868EB2D5F69}" destId="{26982893-ED53-41B6-A859-0E0D133DBBCB}" srcOrd="0" destOrd="0" presId="urn:microsoft.com/office/officeart/2005/8/layout/venn1"/>
    <dgm:cxn modelId="{16F61770-59CE-4208-943B-68C3B19C6362}" srcId="{B27F6BE4-154D-461A-879F-FFA7D56C8B10}" destId="{E0BBB62A-EBB1-42C3-87F8-69A036B1B9DB}" srcOrd="3" destOrd="0" parTransId="{80538EE4-8152-4D32-A6F4-0AAB2CBC5CE7}" sibTransId="{C58F6447-0C79-48CE-B9FD-3F933F5EFB00}"/>
    <dgm:cxn modelId="{B1360B9D-5027-49E0-AD4E-D36AD0CC3808}" type="presOf" srcId="{E48EDDBD-87E1-4B5A-81E5-59702F15E63F}" destId="{817BFD20-7057-4E4E-8246-D006999F286C}" srcOrd="0" destOrd="0" presId="urn:microsoft.com/office/officeart/2005/8/layout/venn1"/>
    <dgm:cxn modelId="{E966B1B6-B642-4DC1-9448-D23811B4C233}" srcId="{B27F6BE4-154D-461A-879F-FFA7D56C8B10}" destId="{27026987-5534-4A50-9F98-FCE784DEA9F0}" srcOrd="1" destOrd="0" parTransId="{8B5BE65C-CDE0-4DD7-A771-8A453C5F95F8}" sibTransId="{143BBC19-23CC-40DE-8744-6504B8B19663}"/>
    <dgm:cxn modelId="{24F0B1B9-FC75-424C-859B-00509A5F2F8E}" srcId="{B27F6BE4-154D-461A-879F-FFA7D56C8B10}" destId="{5212F27F-7678-49D1-9B05-27B9EC93D4A3}" srcOrd="4" destOrd="0" parTransId="{F66C96C2-8969-4669-B4D9-B1F354C2DEF4}" sibTransId="{CEEA0D55-85A1-4B1E-96D6-879AA43B26B6}"/>
    <dgm:cxn modelId="{1046C4E7-0A67-4F0D-A619-EA1EB549A94B}" srcId="{B27F6BE4-154D-461A-879F-FFA7D56C8B10}" destId="{E48EDDBD-87E1-4B5A-81E5-59702F15E63F}" srcOrd="0" destOrd="0" parTransId="{B1AC2A9E-5905-4B38-AD03-944F00CC91C7}" sibTransId="{151C8451-AA43-471C-815E-9486D52AC13C}"/>
    <dgm:cxn modelId="{66DA38F1-82D0-4787-AFAA-C4A73AAAA420}" type="presOf" srcId="{27026987-5534-4A50-9F98-FCE784DEA9F0}" destId="{EAC211A2-1310-4ABD-A6C9-C4C46F2AEB5F}" srcOrd="0" destOrd="0" presId="urn:microsoft.com/office/officeart/2005/8/layout/venn1"/>
    <dgm:cxn modelId="{7AC24756-C6DF-4FB5-8CC9-685AE442ECE5}" type="presParOf" srcId="{94B14E73-980C-4BB0-AED1-2514ACA2D85A}" destId="{3749B69C-EAB5-4DBE-954B-B948A43B099C}" srcOrd="0" destOrd="0" presId="urn:microsoft.com/office/officeart/2005/8/layout/venn1"/>
    <dgm:cxn modelId="{4B0D424B-095C-4B5F-B1A8-D55809E5DE85}" type="presParOf" srcId="{94B14E73-980C-4BB0-AED1-2514ACA2D85A}" destId="{817BFD20-7057-4E4E-8246-D006999F286C}" srcOrd="1" destOrd="0" presId="urn:microsoft.com/office/officeart/2005/8/layout/venn1"/>
    <dgm:cxn modelId="{6AE693F4-51A9-4CDF-8BD4-6A2742B60E40}" type="presParOf" srcId="{94B14E73-980C-4BB0-AED1-2514ACA2D85A}" destId="{3FF862B5-8EC5-49E4-B7A3-558992E8C5A7}" srcOrd="2" destOrd="0" presId="urn:microsoft.com/office/officeart/2005/8/layout/venn1"/>
    <dgm:cxn modelId="{1166EF67-7E5A-4DC2-BADB-635F0581F67B}" type="presParOf" srcId="{94B14E73-980C-4BB0-AED1-2514ACA2D85A}" destId="{EAC211A2-1310-4ABD-A6C9-C4C46F2AEB5F}" srcOrd="3" destOrd="0" presId="urn:microsoft.com/office/officeart/2005/8/layout/venn1"/>
    <dgm:cxn modelId="{83F3101C-D2AB-4A6C-8E19-66F4FFE44EF0}" type="presParOf" srcId="{94B14E73-980C-4BB0-AED1-2514ACA2D85A}" destId="{40495177-8BBC-4387-A132-2876A0ED06C0}" srcOrd="4" destOrd="0" presId="urn:microsoft.com/office/officeart/2005/8/layout/venn1"/>
    <dgm:cxn modelId="{AE787CFC-F738-453B-945D-E0B47F15898A}" type="presParOf" srcId="{94B14E73-980C-4BB0-AED1-2514ACA2D85A}" destId="{26982893-ED53-41B6-A859-0E0D133DBBCB}" srcOrd="5" destOrd="0" presId="urn:microsoft.com/office/officeart/2005/8/layout/venn1"/>
    <dgm:cxn modelId="{AA9CC753-0DD4-44A0-AF2E-F6CBAB593FD2}" type="presParOf" srcId="{94B14E73-980C-4BB0-AED1-2514ACA2D85A}" destId="{6CE0B5EA-5A39-4DF0-8046-52FC7B542C9E}" srcOrd="6" destOrd="0" presId="urn:microsoft.com/office/officeart/2005/8/layout/venn1"/>
    <dgm:cxn modelId="{D3CE434E-4751-476E-90FF-D7B6B8F6E5B9}" type="presParOf" srcId="{94B14E73-980C-4BB0-AED1-2514ACA2D85A}" destId="{258473A6-EB1F-4E7E-A8EC-8CC051929627}" srcOrd="7" destOrd="0" presId="urn:microsoft.com/office/officeart/2005/8/layout/venn1"/>
    <dgm:cxn modelId="{FE32433E-8B86-4F6B-BEE1-394855DCD141}" type="presParOf" srcId="{94B14E73-980C-4BB0-AED1-2514ACA2D85A}" destId="{AB88C8E8-F726-4E50-9E71-554F52D299D5}" srcOrd="8" destOrd="0" presId="urn:microsoft.com/office/officeart/2005/8/layout/venn1"/>
    <dgm:cxn modelId="{AAB2E0E9-9A64-416C-822D-3EB2794653F6}" type="presParOf" srcId="{94B14E73-980C-4BB0-AED1-2514ACA2D85A}" destId="{5F64575E-E894-4047-8D22-30B33D2A3F61}" srcOrd="9"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40F602-B00D-4940-915C-1BE3F32F7D84}">
      <dsp:nvSpPr>
        <dsp:cNvPr id="0" name=""/>
        <dsp:cNvSpPr/>
      </dsp:nvSpPr>
      <dsp:spPr>
        <a:xfrm>
          <a:off x="84318" y="249032"/>
          <a:ext cx="1105697" cy="110569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636F43-A110-49E2-87AF-AA13B6A8C21B}">
      <dsp:nvSpPr>
        <dsp:cNvPr id="0" name=""/>
        <dsp:cNvSpPr/>
      </dsp:nvSpPr>
      <dsp:spPr>
        <a:xfrm>
          <a:off x="316514" y="481228"/>
          <a:ext cx="641304" cy="6413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FF2EF75-A15D-47A1-BAD1-DDB98B8826E8}">
      <dsp:nvSpPr>
        <dsp:cNvPr id="0" name=""/>
        <dsp:cNvSpPr/>
      </dsp:nvSpPr>
      <dsp:spPr>
        <a:xfrm>
          <a:off x="1426950" y="249032"/>
          <a:ext cx="2606286" cy="1105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b="1" kern="1200"/>
            <a:t>Material Composition</a:t>
          </a:r>
          <a:endParaRPr lang="en-US" sz="2400" kern="1200"/>
        </a:p>
      </dsp:txBody>
      <dsp:txXfrm>
        <a:off x="1426950" y="249032"/>
        <a:ext cx="2606286" cy="1105697"/>
      </dsp:txXfrm>
    </dsp:sp>
    <dsp:sp modelId="{2BB424C5-3943-42AD-8F2F-7DD8322C7C57}">
      <dsp:nvSpPr>
        <dsp:cNvPr id="0" name=""/>
        <dsp:cNvSpPr/>
      </dsp:nvSpPr>
      <dsp:spPr>
        <a:xfrm>
          <a:off x="4487362" y="249032"/>
          <a:ext cx="1105697" cy="110569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35105C-A75A-4EAB-BD3F-C2C9F77E8593}">
      <dsp:nvSpPr>
        <dsp:cNvPr id="0" name=""/>
        <dsp:cNvSpPr/>
      </dsp:nvSpPr>
      <dsp:spPr>
        <a:xfrm>
          <a:off x="4719559" y="481228"/>
          <a:ext cx="641304" cy="6413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4CBEA7B-B85A-4596-B9A6-3EB35AEF329B}">
      <dsp:nvSpPr>
        <dsp:cNvPr id="0" name=""/>
        <dsp:cNvSpPr/>
      </dsp:nvSpPr>
      <dsp:spPr>
        <a:xfrm>
          <a:off x="5829995" y="249032"/>
          <a:ext cx="2606286" cy="1105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b="1" kern="1200"/>
            <a:t>Collection and Logistics</a:t>
          </a:r>
          <a:endParaRPr lang="en-US" sz="2400" kern="1200"/>
        </a:p>
      </dsp:txBody>
      <dsp:txXfrm>
        <a:off x="5829995" y="249032"/>
        <a:ext cx="2606286" cy="1105697"/>
      </dsp:txXfrm>
    </dsp:sp>
    <dsp:sp modelId="{6B2BF8ED-D97E-4A28-A02D-E598C6A226B1}">
      <dsp:nvSpPr>
        <dsp:cNvPr id="0" name=""/>
        <dsp:cNvSpPr/>
      </dsp:nvSpPr>
      <dsp:spPr>
        <a:xfrm>
          <a:off x="84318" y="1909678"/>
          <a:ext cx="1105697" cy="110569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822E39-E091-4C04-9F20-42B182D57564}">
      <dsp:nvSpPr>
        <dsp:cNvPr id="0" name=""/>
        <dsp:cNvSpPr/>
      </dsp:nvSpPr>
      <dsp:spPr>
        <a:xfrm>
          <a:off x="316514" y="2141875"/>
          <a:ext cx="641304" cy="6413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C5F5F29-D524-43CF-B53B-434C427DD949}">
      <dsp:nvSpPr>
        <dsp:cNvPr id="0" name=""/>
        <dsp:cNvSpPr/>
      </dsp:nvSpPr>
      <dsp:spPr>
        <a:xfrm>
          <a:off x="1426950" y="1909678"/>
          <a:ext cx="2606286" cy="1105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b="1" kern="1200"/>
            <a:t>Market Demand and Economic Viability</a:t>
          </a:r>
          <a:endParaRPr lang="en-US" sz="2400" kern="1200"/>
        </a:p>
      </dsp:txBody>
      <dsp:txXfrm>
        <a:off x="1426950" y="1909678"/>
        <a:ext cx="2606286" cy="1105697"/>
      </dsp:txXfrm>
    </dsp:sp>
    <dsp:sp modelId="{0F0DE7CA-D42B-4B26-A8FA-705348A51710}">
      <dsp:nvSpPr>
        <dsp:cNvPr id="0" name=""/>
        <dsp:cNvSpPr/>
      </dsp:nvSpPr>
      <dsp:spPr>
        <a:xfrm>
          <a:off x="4487362" y="1909678"/>
          <a:ext cx="1105697" cy="110569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8BE1EB-6A88-4AD6-B93B-7D24A95FC783}">
      <dsp:nvSpPr>
        <dsp:cNvPr id="0" name=""/>
        <dsp:cNvSpPr/>
      </dsp:nvSpPr>
      <dsp:spPr>
        <a:xfrm>
          <a:off x="4719559" y="2141875"/>
          <a:ext cx="641304" cy="6413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6B6772A-ABC6-46C7-8BBB-5AB9E86731DC}">
      <dsp:nvSpPr>
        <dsp:cNvPr id="0" name=""/>
        <dsp:cNvSpPr/>
      </dsp:nvSpPr>
      <dsp:spPr>
        <a:xfrm>
          <a:off x="5829995" y="1909678"/>
          <a:ext cx="2606286" cy="1105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b="1" kern="1200"/>
            <a:t>Chemical Intensity and Process</a:t>
          </a:r>
          <a:endParaRPr lang="en-US" sz="2400" kern="1200"/>
        </a:p>
      </dsp:txBody>
      <dsp:txXfrm>
        <a:off x="5829995" y="1909678"/>
        <a:ext cx="2606286" cy="11056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90D08-C40C-4D14-9FE6-11F285A2C4F5}">
      <dsp:nvSpPr>
        <dsp:cNvPr id="0" name=""/>
        <dsp:cNvSpPr/>
      </dsp:nvSpPr>
      <dsp:spPr>
        <a:xfrm>
          <a:off x="400692" y="496016"/>
          <a:ext cx="704794" cy="70479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ED12625-52E8-4EF8-A07D-F3E9EDC160AA}">
      <dsp:nvSpPr>
        <dsp:cNvPr id="0" name=""/>
        <dsp:cNvSpPr/>
      </dsp:nvSpPr>
      <dsp:spPr>
        <a:xfrm>
          <a:off x="0" y="1542663"/>
          <a:ext cx="1566210" cy="1270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b="1" kern="1200" dirty="0"/>
            <a:t>Hazardous Building Materials and impacts on sustainability </a:t>
          </a:r>
          <a:endParaRPr lang="en-US" sz="1800" kern="1200" dirty="0"/>
        </a:p>
      </dsp:txBody>
      <dsp:txXfrm>
        <a:off x="0" y="1542663"/>
        <a:ext cx="1566210" cy="1270041"/>
      </dsp:txXfrm>
    </dsp:sp>
    <dsp:sp modelId="{669C0D31-CD86-4D50-A9DC-722AF76443F3}">
      <dsp:nvSpPr>
        <dsp:cNvPr id="0" name=""/>
        <dsp:cNvSpPr/>
      </dsp:nvSpPr>
      <dsp:spPr>
        <a:xfrm>
          <a:off x="2575223" y="424719"/>
          <a:ext cx="704794" cy="70479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018B745-FC29-4A36-A7A0-EC03D1CF41D6}">
      <dsp:nvSpPr>
        <dsp:cNvPr id="0" name=""/>
        <dsp:cNvSpPr/>
      </dsp:nvSpPr>
      <dsp:spPr>
        <a:xfrm>
          <a:off x="1842174" y="1478094"/>
          <a:ext cx="2170893" cy="1270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b="1" kern="1200" dirty="0"/>
            <a:t>Keys for optimizing construction waste management for other difficult to handle materials</a:t>
          </a:r>
          <a:endParaRPr lang="en-US" sz="1800" kern="1200" dirty="0"/>
        </a:p>
      </dsp:txBody>
      <dsp:txXfrm>
        <a:off x="1842174" y="1478094"/>
        <a:ext cx="2170893" cy="1270041"/>
      </dsp:txXfrm>
    </dsp:sp>
    <dsp:sp modelId="{21708E80-4AF8-405B-9BAC-0FBDC3A67AE3}">
      <dsp:nvSpPr>
        <dsp:cNvPr id="0" name=""/>
        <dsp:cNvSpPr/>
      </dsp:nvSpPr>
      <dsp:spPr>
        <a:xfrm>
          <a:off x="5065279" y="424719"/>
          <a:ext cx="704794" cy="70479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C632B61-A64C-41A2-94E6-CA685B1A18C7}">
      <dsp:nvSpPr>
        <dsp:cNvPr id="0" name=""/>
        <dsp:cNvSpPr/>
      </dsp:nvSpPr>
      <dsp:spPr>
        <a:xfrm>
          <a:off x="4287154" y="1478094"/>
          <a:ext cx="2261044" cy="1270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b="1" kern="1200" dirty="0"/>
            <a:t>Planning for landfill constraint and        LF avoidance goals/requirements</a:t>
          </a:r>
          <a:endParaRPr lang="en-US" sz="1800" kern="1200" dirty="0"/>
        </a:p>
      </dsp:txBody>
      <dsp:txXfrm>
        <a:off x="4287154" y="1478094"/>
        <a:ext cx="2261044" cy="1270041"/>
      </dsp:txXfrm>
    </dsp:sp>
    <dsp:sp modelId="{69C6561B-5585-4E06-9CB9-27590974DF1D}">
      <dsp:nvSpPr>
        <dsp:cNvPr id="0" name=""/>
        <dsp:cNvSpPr/>
      </dsp:nvSpPr>
      <dsp:spPr>
        <a:xfrm>
          <a:off x="7252994" y="424719"/>
          <a:ext cx="704794" cy="70479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9A53516-6CCB-4149-A4F4-73D308110280}">
      <dsp:nvSpPr>
        <dsp:cNvPr id="0" name=""/>
        <dsp:cNvSpPr/>
      </dsp:nvSpPr>
      <dsp:spPr>
        <a:xfrm>
          <a:off x="6822286" y="1478094"/>
          <a:ext cx="1566210" cy="1270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b="1" kern="1200" dirty="0"/>
            <a:t>Evolving Trends </a:t>
          </a:r>
          <a:endParaRPr lang="en-US" sz="1800" kern="1200" dirty="0"/>
        </a:p>
      </dsp:txBody>
      <dsp:txXfrm>
        <a:off x="6822286" y="1478094"/>
        <a:ext cx="1566210" cy="12700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49B69C-EAB5-4DBE-954B-B948A43B099C}">
      <dsp:nvSpPr>
        <dsp:cNvPr id="0" name=""/>
        <dsp:cNvSpPr/>
      </dsp:nvSpPr>
      <dsp:spPr>
        <a:xfrm>
          <a:off x="3505261" y="525439"/>
          <a:ext cx="1241834" cy="124183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817BFD20-7057-4E4E-8246-D006999F286C}">
      <dsp:nvSpPr>
        <dsp:cNvPr id="0" name=""/>
        <dsp:cNvSpPr/>
      </dsp:nvSpPr>
      <dsp:spPr>
        <a:xfrm>
          <a:off x="3377339" y="0"/>
          <a:ext cx="1440528" cy="83380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0" i="0" kern="1200" dirty="0"/>
            <a:t>Refuse</a:t>
          </a:r>
          <a:endParaRPr lang="en-US" sz="2000" kern="1200" dirty="0"/>
        </a:p>
      </dsp:txBody>
      <dsp:txXfrm>
        <a:off x="3377339" y="0"/>
        <a:ext cx="1440528" cy="833803"/>
      </dsp:txXfrm>
    </dsp:sp>
    <dsp:sp modelId="{3FF862B5-8EC5-49E4-B7A3-558992E8C5A7}">
      <dsp:nvSpPr>
        <dsp:cNvPr id="0" name=""/>
        <dsp:cNvSpPr/>
      </dsp:nvSpPr>
      <dsp:spPr>
        <a:xfrm>
          <a:off x="4130053" y="830429"/>
          <a:ext cx="1241834" cy="124183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EAC211A2-1310-4ABD-A6C9-C4C46F2AEB5F}">
      <dsp:nvSpPr>
        <dsp:cNvPr id="0" name=""/>
        <dsp:cNvSpPr/>
      </dsp:nvSpPr>
      <dsp:spPr>
        <a:xfrm>
          <a:off x="5365964" y="804631"/>
          <a:ext cx="1291508" cy="90476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1" i="0" kern="1200" dirty="0"/>
            <a:t>√Reduce</a:t>
          </a:r>
          <a:endParaRPr lang="en-US" sz="2000" b="1" kern="1200" dirty="0"/>
        </a:p>
      </dsp:txBody>
      <dsp:txXfrm>
        <a:off x="5365964" y="804631"/>
        <a:ext cx="1291508" cy="904765"/>
      </dsp:txXfrm>
    </dsp:sp>
    <dsp:sp modelId="{40495177-8BBC-4387-A132-2876A0ED06C0}">
      <dsp:nvSpPr>
        <dsp:cNvPr id="0" name=""/>
        <dsp:cNvSpPr/>
      </dsp:nvSpPr>
      <dsp:spPr>
        <a:xfrm>
          <a:off x="3987838" y="1569219"/>
          <a:ext cx="1241834" cy="124183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6982893-ED53-41B6-A859-0E0D133DBBCB}">
      <dsp:nvSpPr>
        <dsp:cNvPr id="0" name=""/>
        <dsp:cNvSpPr/>
      </dsp:nvSpPr>
      <dsp:spPr>
        <a:xfrm>
          <a:off x="4930324" y="2062312"/>
          <a:ext cx="2089260" cy="90476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0" i="0" kern="1200" dirty="0"/>
            <a:t>Repurpose</a:t>
          </a:r>
          <a:endParaRPr lang="en-US" sz="1800" b="0" kern="1200" dirty="0"/>
        </a:p>
      </dsp:txBody>
      <dsp:txXfrm>
        <a:off x="4930324" y="2062312"/>
        <a:ext cx="2089260" cy="904765"/>
      </dsp:txXfrm>
    </dsp:sp>
    <dsp:sp modelId="{6CE0B5EA-5A39-4DF0-8046-52FC7B542C9E}">
      <dsp:nvSpPr>
        <dsp:cNvPr id="0" name=""/>
        <dsp:cNvSpPr/>
      </dsp:nvSpPr>
      <dsp:spPr>
        <a:xfrm>
          <a:off x="3156032" y="1671820"/>
          <a:ext cx="1241834" cy="124183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58473A6-EB1F-4E7E-A8EC-8CC051929627}">
      <dsp:nvSpPr>
        <dsp:cNvPr id="0" name=""/>
        <dsp:cNvSpPr/>
      </dsp:nvSpPr>
      <dsp:spPr>
        <a:xfrm>
          <a:off x="187567" y="2052785"/>
          <a:ext cx="3041076" cy="90476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t>√</a:t>
          </a:r>
          <a:r>
            <a:rPr lang="en-US" sz="1800" b="1" i="0" kern="1200" dirty="0"/>
            <a:t>Recycle/Alternative Uses - Reprocessing</a:t>
          </a:r>
          <a:endParaRPr lang="en-US" sz="2400" b="1" kern="1200" dirty="0"/>
        </a:p>
      </dsp:txBody>
      <dsp:txXfrm>
        <a:off x="187567" y="2052785"/>
        <a:ext cx="3041076" cy="904765"/>
      </dsp:txXfrm>
    </dsp:sp>
    <dsp:sp modelId="{AB88C8E8-F726-4E50-9E71-554F52D299D5}">
      <dsp:nvSpPr>
        <dsp:cNvPr id="0" name=""/>
        <dsp:cNvSpPr/>
      </dsp:nvSpPr>
      <dsp:spPr>
        <a:xfrm>
          <a:off x="2870944" y="773280"/>
          <a:ext cx="1241834" cy="124183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5F64575E-E894-4047-8D22-30B33D2A3F61}">
      <dsp:nvSpPr>
        <dsp:cNvPr id="0" name=""/>
        <dsp:cNvSpPr/>
      </dsp:nvSpPr>
      <dsp:spPr>
        <a:xfrm>
          <a:off x="1442473" y="664447"/>
          <a:ext cx="1291508" cy="90476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0" i="0" kern="1200" dirty="0"/>
            <a:t>Reuse</a:t>
          </a:r>
          <a:endParaRPr lang="en-US" sz="2000" b="0" kern="1200" dirty="0"/>
        </a:p>
      </dsp:txBody>
      <dsp:txXfrm>
        <a:off x="1442473" y="664447"/>
        <a:ext cx="1291508" cy="904765"/>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 global construction industry is a major contributor to solid waste, generating billions of tons of material annually. Much of this waste, from concrete and wood to plastics and insulation, ends up in landfills, creating significant environmental and economic burdens. By adopting a </a:t>
            </a:r>
            <a:r>
              <a:rPr lang="en-US" b="1" dirty="0"/>
              <a:t>circular economy</a:t>
            </a:r>
            <a:r>
              <a:rPr lang="en-US" dirty="0"/>
              <a:t> approach, we can shift away from a linear "take-make-dispose" model towards one that prioritizes </a:t>
            </a:r>
            <a:r>
              <a:rPr lang="en-US" b="1" dirty="0"/>
              <a:t>minimization, reuse, and recycling</a:t>
            </a:r>
            <a:r>
              <a:rPr lang="en-US" dirty="0"/>
              <a:t>. This presentation will explore the critical challenges in construction waste management and offer actionable strategies to improve sustainability and efficiency.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1" i="0" u="none" strike="noStrike" cap="none" dirty="0">
                <a:solidFill>
                  <a:srgbClr val="000000"/>
                </a:solidFill>
                <a:effectLst/>
                <a:latin typeface="Arial"/>
                <a:ea typeface="Arial"/>
                <a:cs typeface="Arial"/>
                <a:sym typeface="Arial"/>
              </a:rPr>
              <a:t>(Speaker notes for pix above – note ornate interior finish on right, before getting to the fireproofing, the column reveal needs to be analyzed – if </a:t>
            </a:r>
            <a:r>
              <a:rPr lang="en-US" sz="1100" b="1" i="0" u="none" strike="noStrike" cap="none" dirty="0" err="1">
                <a:solidFill>
                  <a:srgbClr val="000000"/>
                </a:solidFill>
                <a:effectLst/>
                <a:latin typeface="Arial"/>
                <a:ea typeface="Arial"/>
                <a:cs typeface="Arial"/>
                <a:sym typeface="Arial"/>
              </a:rPr>
              <a:t>nonACM</a:t>
            </a:r>
            <a:r>
              <a:rPr lang="en-US" sz="1100" b="1" i="0" u="none" strike="noStrike" cap="none" dirty="0">
                <a:solidFill>
                  <a:srgbClr val="000000"/>
                </a:solidFill>
                <a:effectLst/>
                <a:latin typeface="Arial"/>
                <a:ea typeface="Arial"/>
                <a:cs typeface="Arial"/>
                <a:sym typeface="Arial"/>
              </a:rPr>
              <a:t>, it can be opened for further inspection)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1" i="0" u="none" strike="noStrike" cap="none" dirty="0">
                <a:solidFill>
                  <a:srgbClr val="000000"/>
                </a:solidFill>
                <a:effectLst/>
                <a:latin typeface="Arial"/>
                <a:ea typeface="Arial"/>
                <a:cs typeface="Arial"/>
                <a:sym typeface="Arial"/>
              </a:rPr>
              <a:t>Characterizations can happen at the point of landfilling, or worse, after.  Be sure to get characterizations correct.</a:t>
            </a:r>
            <a:endParaRPr lang="en-US" sz="1100" b="0" i="0" u="none" strike="noStrike" cap="none" dirty="0">
              <a:solidFill>
                <a:srgbClr val="000000"/>
              </a:solidFill>
              <a:effectLst/>
              <a:latin typeface="Arial"/>
              <a:ea typeface="Arial"/>
              <a:cs typeface="Arial"/>
              <a:sym typeface="Arial"/>
            </a:endParaRPr>
          </a:p>
          <a:p>
            <a:endParaRPr lang="en-US" dirty="0"/>
          </a:p>
        </p:txBody>
      </p:sp>
    </p:spTree>
    <p:extLst>
      <p:ext uri="{BB962C8B-B14F-4D97-AF65-F5344CB8AC3E}">
        <p14:creationId xmlns:p14="http://schemas.microsoft.com/office/powerpoint/2010/main" val="4065187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RPF estimates our summer abatement season involved more than 500,000 square feet of “regulated areas” – generally required at least 2 plies of 6 mil poly sheeting on wall and flooring surfaces.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We have been managing asbestos in place in our vintage building stock for 40 years under a variety of programs – it can be done and done safely.</a:t>
            </a:r>
          </a:p>
          <a:p>
            <a:endParaRPr lang="en-US" dirty="0"/>
          </a:p>
        </p:txBody>
      </p:sp>
    </p:spTree>
    <p:extLst>
      <p:ext uri="{BB962C8B-B14F-4D97-AF65-F5344CB8AC3E}">
        <p14:creationId xmlns:p14="http://schemas.microsoft.com/office/powerpoint/2010/main" val="1581443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9FBB2-13D4-4888-58AB-93EAC7D4ED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C6E84D-FF62-92D1-404D-DB2FED86A4B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8BCB306-A51C-456F-8479-82293E573825}"/>
              </a:ext>
            </a:extLst>
          </p:cNvPr>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Lead containing materials can be managed in place during and after construction to allow for historical preservation, cost management, and other expediencies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There are options for construction crews to work around and with lead materials safely</a:t>
            </a:r>
          </a:p>
          <a:p>
            <a:endParaRPr lang="en-US" dirty="0"/>
          </a:p>
        </p:txBody>
      </p:sp>
    </p:spTree>
    <p:extLst>
      <p:ext uri="{BB962C8B-B14F-4D97-AF65-F5344CB8AC3E}">
        <p14:creationId xmlns:p14="http://schemas.microsoft.com/office/powerpoint/2010/main" val="2101965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562ED-3B01-6E60-3DA2-87A51D7D70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433826-B5BF-2552-1D14-F6D5F35222B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57A1C21-3F90-E453-7CFC-C3FCABDE36E0}"/>
              </a:ext>
            </a:extLst>
          </p:cNvPr>
          <p:cNvSpPr>
            <a:spLocks noGrp="1"/>
          </p:cNvSpPr>
          <p:nvPr>
            <p:ph type="body" idx="1"/>
          </p:nvPr>
        </p:nvSpPr>
        <p:spPr/>
        <p:txBody>
          <a:bodyPr/>
          <a:lstStyle/>
          <a:p>
            <a:r>
              <a:rPr lang="en-US" dirty="0"/>
              <a:t>We can get “surprised” by PCBs</a:t>
            </a:r>
          </a:p>
        </p:txBody>
      </p:sp>
    </p:spTree>
    <p:extLst>
      <p:ext uri="{BB962C8B-B14F-4D97-AF65-F5344CB8AC3E}">
        <p14:creationId xmlns:p14="http://schemas.microsoft.com/office/powerpoint/2010/main" val="1243366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890EC-8250-FA80-E304-B2341B9F9F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C760B0-7DB0-4C8F-DDA2-0C17EB31673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D59E0E7-4178-61F4-EDE7-A9C10FFCFCE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18695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33893-0A8F-5C2C-0972-FF8B46481C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DACCAC-A0AA-417F-4D07-32CFE56947E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23DF247-AF53-9BC6-A8C8-9E48D7ABF830}"/>
              </a:ext>
            </a:extLst>
          </p:cNvPr>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St. </a:t>
            </a:r>
            <a:r>
              <a:rPr lang="en-US" sz="1100" dirty="0" err="1"/>
              <a:t>Gobain</a:t>
            </a:r>
            <a:r>
              <a:rPr lang="en-US" sz="1100" dirty="0"/>
              <a:t> demolition – used PFAS as product application</a:t>
            </a:r>
          </a:p>
          <a:p>
            <a:pPr marL="158750" indent="0">
              <a:buNone/>
            </a:pPr>
            <a:endParaRPr lang="en-US" dirty="0"/>
          </a:p>
        </p:txBody>
      </p:sp>
    </p:spTree>
    <p:extLst>
      <p:ext uri="{BB962C8B-B14F-4D97-AF65-F5344CB8AC3E}">
        <p14:creationId xmlns:p14="http://schemas.microsoft.com/office/powerpoint/2010/main" val="3281231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National sword – 2018 banned 24 import streams of recyclables…..</a:t>
            </a:r>
          </a:p>
        </p:txBody>
      </p:sp>
    </p:spTree>
    <p:extLst>
      <p:ext uri="{BB962C8B-B14F-4D97-AF65-F5344CB8AC3E}">
        <p14:creationId xmlns:p14="http://schemas.microsoft.com/office/powerpoint/2010/main" val="4199140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100" b="0" i="0" u="none" strike="noStrike" cap="none" dirty="0">
                <a:solidFill>
                  <a:srgbClr val="000000"/>
                </a:solidFill>
                <a:effectLst/>
                <a:latin typeface="Arial"/>
                <a:ea typeface="Arial"/>
                <a:cs typeface="Arial"/>
                <a:sym typeface="Arial"/>
              </a:rPr>
              <a:t>this is often the only/best choice to recover these materials </a:t>
            </a:r>
            <a:endParaRPr lang="en-US" dirty="0"/>
          </a:p>
        </p:txBody>
      </p:sp>
    </p:spTree>
    <p:extLst>
      <p:ext uri="{BB962C8B-B14F-4D97-AF65-F5344CB8AC3E}">
        <p14:creationId xmlns:p14="http://schemas.microsoft.com/office/powerpoint/2010/main" val="1067621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3F500-88B0-E373-0CAA-F40B26F51D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E7DB37-AF35-D0F5-4518-452A713D2B3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20A7EE3-F02A-AB8C-AE37-85A3E09E7F18}"/>
              </a:ext>
            </a:extLst>
          </p:cNvPr>
          <p:cNvSpPr>
            <a:spLocks noGrp="1"/>
          </p:cNvSpPr>
          <p:nvPr>
            <p:ph type="body" idx="1"/>
          </p:nvPr>
        </p:nvSpPr>
        <p:spPr/>
        <p:txBody>
          <a:bodyPr/>
          <a:lstStyle/>
          <a:p>
            <a:pPr lvl="1"/>
            <a:r>
              <a:rPr lang="en-US" dirty="0"/>
              <a:t>The more something </a:t>
            </a:r>
            <a:r>
              <a:rPr lang="en-US" b="1" i="1" dirty="0"/>
              <a:t>isn’t supposed to fall apart</a:t>
            </a:r>
            <a:r>
              <a:rPr lang="en-US" dirty="0"/>
              <a:t>, the more difficult it can be to recycle – even if it’s a valuable material.</a:t>
            </a:r>
          </a:p>
        </p:txBody>
      </p:sp>
    </p:spTree>
    <p:extLst>
      <p:ext uri="{BB962C8B-B14F-4D97-AF65-F5344CB8AC3E}">
        <p14:creationId xmlns:p14="http://schemas.microsoft.com/office/powerpoint/2010/main" val="249696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(Smash my Trash, on-site processing) </a:t>
            </a:r>
            <a:r>
              <a:rPr lang="en-US" sz="1100" b="0" i="0" u="none" strike="noStrike" cap="none" dirty="0">
                <a:solidFill>
                  <a:srgbClr val="000000"/>
                </a:solidFill>
                <a:effectLst/>
                <a:latin typeface="Arial"/>
                <a:ea typeface="Arial"/>
                <a:cs typeface="Arial"/>
                <a:sym typeface="Arial"/>
              </a:rPr>
              <a:t>p</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pix show on-site options for waste volume optimizing)</a:t>
            </a:r>
          </a:p>
          <a:p>
            <a:endParaRPr lang="en-US" dirty="0"/>
          </a:p>
        </p:txBody>
      </p:sp>
    </p:spTree>
    <p:extLst>
      <p:ext uri="{BB962C8B-B14F-4D97-AF65-F5344CB8AC3E}">
        <p14:creationId xmlns:p14="http://schemas.microsoft.com/office/powerpoint/2010/main" val="577710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be13f8fdbf_0_24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be13f8fdbf_0_24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n-US" b="0" i="0" dirty="0">
                <a:solidFill>
                  <a:srgbClr val="313131"/>
                </a:solidFill>
                <a:effectLst/>
                <a:latin typeface="Abadi" panose="020B0604020104020204" pitchFamily="34" charset="0"/>
              </a:rPr>
              <a:t>RPF Environmental is your one-stop shop for all of your Environmental Health and Safety needs, whether you’re on a construction site, in a school, factory, health care facility, or real estate development. For more than 32 years, RPF </a:t>
            </a:r>
            <a:r>
              <a:rPr lang="en-US" b="0" i="0" dirty="0" err="1">
                <a:solidFill>
                  <a:srgbClr val="313131"/>
                </a:solidFill>
                <a:effectLst/>
                <a:latin typeface="Abadi" panose="020B0604020104020204" pitchFamily="34" charset="0"/>
              </a:rPr>
              <a:t>Environmental’s</a:t>
            </a:r>
            <a:r>
              <a:rPr lang="en-US" b="0" i="0" dirty="0">
                <a:solidFill>
                  <a:srgbClr val="313131"/>
                </a:solidFill>
                <a:effectLst/>
                <a:latin typeface="Abadi" panose="020B0604020104020204" pitchFamily="34" charset="0"/>
              </a:rPr>
              <a:t> experienced and qualified health and safety professionals have been assisting companies with a wide range of Industrial Hygiene services including mold inspection, water testing, and OSHA compliance. </a:t>
            </a:r>
            <a:br>
              <a:rPr lang="en-US" b="0" i="0" dirty="0">
                <a:solidFill>
                  <a:srgbClr val="313131"/>
                </a:solidFill>
                <a:effectLst/>
                <a:latin typeface="Abadi" panose="020B0604020104020204" pitchFamily="34" charset="0"/>
              </a:rPr>
            </a:br>
            <a:endParaRPr lang="en-US" b="0" i="0" dirty="0">
              <a:solidFill>
                <a:srgbClr val="313131"/>
              </a:solidFill>
              <a:effectLst/>
              <a:latin typeface="Abadi" panose="020B0604020104020204" pitchFamily="34" charset="0"/>
            </a:endParaRPr>
          </a:p>
          <a:p>
            <a:pPr algn="l"/>
            <a:r>
              <a:rPr lang="en-US" b="0" i="0" dirty="0">
                <a:solidFill>
                  <a:srgbClr val="313131"/>
                </a:solidFill>
                <a:effectLst/>
                <a:latin typeface="Abadi" panose="020B0604020104020204" pitchFamily="34" charset="0"/>
              </a:rPr>
              <a:t>We are also available to be your onsite Environmental Health and Safety partner to provide: safety audits, trainings, environmental and safety plans, respiratory protection, and machine guarding among other things. </a:t>
            </a:r>
          </a:p>
          <a:p>
            <a:pPr algn="l"/>
            <a:br>
              <a:rPr lang="en-US" b="0" i="0" dirty="0">
                <a:solidFill>
                  <a:srgbClr val="313131"/>
                </a:solidFill>
                <a:effectLst/>
                <a:latin typeface="Abadi" panose="020B0604020104020204" pitchFamily="34" charset="0"/>
              </a:rPr>
            </a:br>
            <a:endParaRPr lang="en-US" b="0" i="0" dirty="0">
              <a:solidFill>
                <a:srgbClr val="313131"/>
              </a:solidFill>
              <a:effectLst/>
              <a:latin typeface="Abadi" panose="020B0604020104020204" pitchFamily="34" charset="0"/>
            </a:endParaRPr>
          </a:p>
          <a:p>
            <a:pPr algn="l"/>
            <a:r>
              <a:rPr lang="en-US" b="0" i="0" dirty="0">
                <a:solidFill>
                  <a:srgbClr val="313131"/>
                </a:solidFill>
                <a:effectLst/>
                <a:latin typeface="Abadi" panose="020B0604020104020204" pitchFamily="34" charset="0"/>
              </a:rPr>
              <a:t>That is to say that you can contact us to assist you with ANY and ALL of your environmental health and safety needs. </a:t>
            </a:r>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Other states can advertise “success” with in-state solid waste disposal by exporting to others.</a:t>
            </a:r>
          </a:p>
          <a:p>
            <a:pPr lvl="1"/>
            <a:r>
              <a:rPr lang="en-US" sz="1100" b="0" i="0" u="none" strike="noStrike" cap="none" dirty="0">
                <a:solidFill>
                  <a:srgbClr val="000000"/>
                </a:solidFill>
                <a:effectLst/>
                <a:latin typeface="Arial"/>
                <a:ea typeface="Arial"/>
                <a:cs typeface="Arial"/>
                <a:sym typeface="Arial"/>
              </a:rPr>
              <a:t>Have to pay attention to Interstate Commerce Clause </a:t>
            </a:r>
          </a:p>
          <a:p>
            <a:pPr lvl="1"/>
            <a:r>
              <a:rPr lang="en-US" sz="1100" b="0" i="0" u="none" strike="noStrike" cap="none" dirty="0">
                <a:solidFill>
                  <a:srgbClr val="000000"/>
                </a:solidFill>
                <a:effectLst/>
                <a:latin typeface="Arial"/>
                <a:ea typeface="Arial"/>
                <a:cs typeface="Arial"/>
                <a:sym typeface="Arial"/>
              </a:rPr>
              <a:t>Landfill bans –  less comprehensive and slower to evolve here</a:t>
            </a:r>
          </a:p>
          <a:p>
            <a:pPr lvl="1"/>
            <a:r>
              <a:rPr lang="en-US" sz="1100" b="0" i="0" u="none" strike="noStrike" cap="none" dirty="0">
                <a:solidFill>
                  <a:srgbClr val="000000"/>
                </a:solidFill>
                <a:effectLst/>
                <a:latin typeface="Arial"/>
                <a:ea typeface="Arial"/>
                <a:cs typeface="Arial"/>
                <a:sym typeface="Arial"/>
              </a:rPr>
              <a:t>Maine, Massachusetts, VT more extensive and closed to “imports”</a:t>
            </a:r>
          </a:p>
          <a:p>
            <a:endParaRPr lang="en-US" dirty="0"/>
          </a:p>
        </p:txBody>
      </p:sp>
    </p:spTree>
    <p:extLst>
      <p:ext uri="{BB962C8B-B14F-4D97-AF65-F5344CB8AC3E}">
        <p14:creationId xmlns:p14="http://schemas.microsoft.com/office/powerpoint/2010/main" val="30171419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75E8F-1C9F-002C-E833-E57F571ABC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2593EE-1390-58DB-53EF-7A3DCE1F5E2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DD23282-ECF8-03EF-372B-C5C2623A2A39}"/>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 growing concern over chemical recycling and expansion of incinerators is difficult</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Florida Recycles – Recovered Materials rule allows for solid fuel manufacturing as a recycling activity</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(Speaker Note – picture shows clean materials, difficult to recycle be blended into a coal replacement product)</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(Walmart, Disney) – more opportunities for aggregated material streams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Tree>
    <p:extLst>
      <p:ext uri="{BB962C8B-B14F-4D97-AF65-F5344CB8AC3E}">
        <p14:creationId xmlns:p14="http://schemas.microsoft.com/office/powerpoint/2010/main" val="1779230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this one kiln can take nearly 80,000  tons of non-hazardous recovered materials (paper, plastic and wood per year – and avoid nearly an equivalent amount of coal</a:t>
            </a:r>
            <a:endParaRPr lang="en-US" dirty="0"/>
          </a:p>
        </p:txBody>
      </p:sp>
    </p:spTree>
    <p:extLst>
      <p:ext uri="{BB962C8B-B14F-4D97-AF65-F5344CB8AC3E}">
        <p14:creationId xmlns:p14="http://schemas.microsoft.com/office/powerpoint/2010/main" val="3748325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a:extLst>
            <a:ext uri="{FF2B5EF4-FFF2-40B4-BE49-F238E27FC236}">
              <a16:creationId xmlns:a16="http://schemas.microsoft.com/office/drawing/2014/main" id="{D660D0F5-9089-A0C4-1CF5-7195EA7F4B60}"/>
            </a:ext>
          </a:extLst>
        </p:cNvPr>
        <p:cNvGrpSpPr/>
        <p:nvPr/>
      </p:nvGrpSpPr>
      <p:grpSpPr>
        <a:xfrm>
          <a:off x="0" y="0"/>
          <a:ext cx="0" cy="0"/>
          <a:chOff x="0" y="0"/>
          <a:chExt cx="0" cy="0"/>
        </a:xfrm>
      </p:grpSpPr>
      <p:sp>
        <p:nvSpPr>
          <p:cNvPr id="221" name="Google Shape;221;gbe13f8fdbf_0_24482:notes">
            <a:extLst>
              <a:ext uri="{FF2B5EF4-FFF2-40B4-BE49-F238E27FC236}">
                <a16:creationId xmlns:a16="http://schemas.microsoft.com/office/drawing/2014/main" id="{0D386867-A22B-96A8-F102-FE68E005DB2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be13f8fdbf_0_24482:notes">
            <a:extLst>
              <a:ext uri="{FF2B5EF4-FFF2-40B4-BE49-F238E27FC236}">
                <a16:creationId xmlns:a16="http://schemas.microsoft.com/office/drawing/2014/main" id="{530DC631-4021-78DD-F466-E7687801138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n-US" b="0" i="0" dirty="0">
                <a:solidFill>
                  <a:srgbClr val="313131"/>
                </a:solidFill>
                <a:effectLst/>
                <a:latin typeface="Abadi" panose="020B0604020104020204" pitchFamily="34" charset="0"/>
              </a:rPr>
              <a:t>RPF Environmental is your one-stop shop for all of your Environmental Health and Safety needs, whether you’re on a construction site, in a school, factory, health care facility, or real estate development. For more than 32 years, RPF </a:t>
            </a:r>
            <a:r>
              <a:rPr lang="en-US" b="0" i="0" dirty="0" err="1">
                <a:solidFill>
                  <a:srgbClr val="313131"/>
                </a:solidFill>
                <a:effectLst/>
                <a:latin typeface="Abadi" panose="020B0604020104020204" pitchFamily="34" charset="0"/>
              </a:rPr>
              <a:t>Environmental’s</a:t>
            </a:r>
            <a:r>
              <a:rPr lang="en-US" b="0" i="0" dirty="0">
                <a:solidFill>
                  <a:srgbClr val="313131"/>
                </a:solidFill>
                <a:effectLst/>
                <a:latin typeface="Abadi" panose="020B0604020104020204" pitchFamily="34" charset="0"/>
              </a:rPr>
              <a:t> experienced and qualified health and safety professionals have been assisting companies with a wide range of Industrial Hygiene services including mold inspection, water testing, and OSHA compliance. </a:t>
            </a:r>
            <a:br>
              <a:rPr lang="en-US" b="0" i="0" dirty="0">
                <a:solidFill>
                  <a:srgbClr val="313131"/>
                </a:solidFill>
                <a:effectLst/>
                <a:latin typeface="Abadi" panose="020B0604020104020204" pitchFamily="34" charset="0"/>
              </a:rPr>
            </a:br>
            <a:endParaRPr lang="en-US" b="0" i="0" dirty="0">
              <a:solidFill>
                <a:srgbClr val="313131"/>
              </a:solidFill>
              <a:effectLst/>
              <a:latin typeface="Abadi" panose="020B0604020104020204" pitchFamily="34" charset="0"/>
            </a:endParaRPr>
          </a:p>
          <a:p>
            <a:pPr algn="l"/>
            <a:r>
              <a:rPr lang="en-US" b="0" i="0" dirty="0">
                <a:solidFill>
                  <a:srgbClr val="313131"/>
                </a:solidFill>
                <a:effectLst/>
                <a:latin typeface="Abadi" panose="020B0604020104020204" pitchFamily="34" charset="0"/>
              </a:rPr>
              <a:t>We are also available to be your onsite Environmental Health and Safety partner to provide: safety audits, trainings, environmental and safety plans, respiratory protection, and machine guarding among other things. </a:t>
            </a:r>
          </a:p>
          <a:p>
            <a:pPr marL="158750" indent="0" algn="l">
              <a:buNone/>
            </a:pPr>
            <a:br>
              <a:rPr lang="en-US" b="0" i="0" dirty="0">
                <a:solidFill>
                  <a:srgbClr val="313131"/>
                </a:solidFill>
                <a:effectLst/>
                <a:latin typeface="Abadi" panose="020B0604020104020204" pitchFamily="34" charset="0"/>
              </a:rPr>
            </a:br>
            <a:endParaRPr lang="en-US" b="0" i="0" dirty="0">
              <a:solidFill>
                <a:srgbClr val="313131"/>
              </a:solidFill>
              <a:effectLst/>
              <a:latin typeface="Abadi" panose="020B0604020104020204" pitchFamily="34" charset="0"/>
            </a:endParaRPr>
          </a:p>
          <a:p>
            <a:pPr algn="l"/>
            <a:r>
              <a:rPr lang="en-US" b="0" i="0" dirty="0">
                <a:solidFill>
                  <a:srgbClr val="313131"/>
                </a:solidFill>
                <a:effectLst/>
                <a:latin typeface="Abadi" panose="020B0604020104020204" pitchFamily="34" charset="0"/>
              </a:rPr>
              <a:t>That is to say that you can contact us to assist you with ANY and ALL of your environmental health and safety needs.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111466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bbde58d6eb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bbde58d6eb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1" u="none" strike="noStrike" cap="none" dirty="0">
                <a:solidFill>
                  <a:srgbClr val="000000"/>
                </a:solidFill>
                <a:effectLst/>
                <a:latin typeface="Arial"/>
                <a:ea typeface="Arial"/>
                <a:cs typeface="Arial"/>
                <a:sym typeface="Arial"/>
              </a:rPr>
              <a:t>RPF will be co-presenting w/ CET. CET will do extensive presentation on recoverable materials – masonry, wood, steel – so we’ll focus on the things “no one wants”)</a:t>
            </a:r>
            <a:endParaRPr lang="en-US" sz="1100" b="0" i="0" u="none" strike="noStrike" cap="none" dirty="0">
              <a:solidFill>
                <a:srgbClr val="000000"/>
              </a:solidFill>
              <a:effectLst/>
              <a:latin typeface="Arial"/>
              <a:ea typeface="Arial"/>
              <a:cs typeface="Arial"/>
              <a:sym typeface="Arial"/>
            </a:endParaRPr>
          </a:p>
          <a:p>
            <a:pPr marL="158750" indent="0">
              <a:buNone/>
            </a:pPr>
            <a:endParaRPr lang="en-US" dirty="0"/>
          </a:p>
          <a:p>
            <a:pPr marL="158750" indent="0">
              <a:buNone/>
            </a:pPr>
            <a:r>
              <a:rPr lang="en-US" dirty="0"/>
              <a:t>Our presentation today focuses on four key challenge areas in construction sustainability:</a:t>
            </a:r>
          </a:p>
          <a:p>
            <a:pPr marL="158750" indent="0">
              <a:buNone/>
            </a:pPr>
            <a:r>
              <a:rPr lang="en-US" dirty="0"/>
              <a:t>We'll examine the opportunities for minimizing waste generation during both the planning and operational phases of a project.</a:t>
            </a:r>
          </a:p>
          <a:p>
            <a:pPr marL="158750" indent="0">
              <a:buNone/>
            </a:pPr>
            <a:r>
              <a:rPr lang="en-US" dirty="0"/>
              <a:t>This involves moving beyond basic recycling to embrace more innovative strategies like repurposing and alternative uses for "difficult-to-handle" materials. We will delve into what makes a material truly recyclable, considering both its inherent properties and the logistical and chemical challenges of the recycling process. For example, expanded polystyrene (EPS) is technically 100% recyclable, but its low density and transportation costs can make it economically unfeasible to recycle on a large scale.</a:t>
            </a:r>
          </a:p>
          <a:p>
            <a:pPr marL="158750" indent="0">
              <a:buNone/>
            </a:pPr>
            <a:r>
              <a:rPr lang="en-US" dirty="0"/>
              <a:t>With limited landfill space and increasing public and regulatory pressure, we'll discuss the implications of landfilling construction waste, including leachate contamination and the trend toward "zero landfill" requirements from project specifiers and owners.</a:t>
            </a:r>
          </a:p>
          <a:p>
            <a:pPr marL="158750" indent="0">
              <a:buNone/>
            </a:pPr>
            <a:r>
              <a:rPr lang="en-US" dirty="0"/>
              <a:t>We'll look at new and emerging technologies and market opportunities for construction waste, such as co-processing in cement kilns and the use of engineered waste fuels. We will also touch on the impacts of future regulations, such as those related to PFAS, and how they may reshape waste management practices.</a:t>
            </a:r>
          </a:p>
          <a:p>
            <a:pPr marL="158750" indent="0">
              <a:buNone/>
            </a:pPr>
            <a:r>
              <a:rPr lang="en-US" dirty="0"/>
              <a:t>This presentation will also address the unique challenges posed by </a:t>
            </a:r>
            <a:r>
              <a:rPr lang="en-US" b="1" dirty="0"/>
              <a:t>hazardous building materials</a:t>
            </a:r>
            <a:r>
              <a:rPr lang="en-US" dirty="0"/>
              <a:t> like asbestos, lead, and PCBs, and explore the limited, yet crucial, minimization opportunities available for these legacy contaminants.</a:t>
            </a:r>
          </a:p>
          <a:p>
            <a:pPr marL="158750" indent="0">
              <a:buNone/>
            </a:pPr>
            <a:r>
              <a:rPr lang="en-US" dirty="0"/>
              <a:t>By the end of this session, you'll have a better understanding of how a proactive, holistic approach to waste management can lead to significant environmental benefits, cost savings, and improved project outcomes.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Material Composition:</a:t>
            </a:r>
            <a:r>
              <a:rPr lang="en-US" dirty="0"/>
              <a:t> The intrinsic recyclability of a material is determined by its chemical and physical properties. For a material to be considered recyclable, it must be possible to reprocess it into a usable raw material without a significant degradation of its properties (EPA, 2024). For example, materials like steel and aluminum can be recycled infinitely without a loss of quality, while others like certain plastics degrade with each reprocessing cycle.</a:t>
            </a:r>
          </a:p>
          <a:p>
            <a:r>
              <a:rPr lang="en-US" b="1" dirty="0"/>
              <a:t>Collection and Logistics:</a:t>
            </a:r>
            <a:r>
              <a:rPr lang="en-US" dirty="0"/>
              <a:t> An effective and economically viable collection system is a crucial factor. Materials must be collected in a way that minimizes contamination and aggregation, as this is often the most significant challenge. The sheer bulk and low weight of certain materials, such as expanded polystyrene (EPS), can make transport to a recycling facility too expensive to be profitable, even if the material is technically 100% recyclable (GBC, 2024).</a:t>
            </a:r>
          </a:p>
          <a:p>
            <a:r>
              <a:rPr lang="en-US" b="1" dirty="0"/>
              <a:t>Market Demand and Economic Viability:</a:t>
            </a:r>
            <a:r>
              <a:rPr lang="en-US" dirty="0"/>
              <a:t> For recycling to be a sustainable practice, there must be a market for the recycled material. If there's no demand for the recycled product, the material will likely end up in a landfill, regardless of its recyclability. The cost of collecting, sorting, and reprocessing must be lower than the value of the resulting recycled material (AIA, 2023).</a:t>
            </a:r>
          </a:p>
          <a:p>
            <a:r>
              <a:rPr lang="en-US" b="1" dirty="0"/>
              <a:t>Chemical Intensity and Process:</a:t>
            </a:r>
            <a:r>
              <a:rPr lang="en-US" dirty="0"/>
              <a:t> The recycling process itself must be feasible and not overly complex or resource-intensive. Some materials, while technically recyclable, require complex chemical processes or a significant amount of energy to be broken down and reformed, which can make the process less environmentally friendly or economically viable than using virgin materials (SMACNA, 2021).</a:t>
            </a:r>
          </a:p>
          <a:p>
            <a:r>
              <a:rPr lang="en-US" b="1" dirty="0"/>
              <a:t>References:</a:t>
            </a:r>
            <a:endParaRPr lang="en-US" dirty="0"/>
          </a:p>
          <a:p>
            <a:r>
              <a:rPr lang="en-US" dirty="0"/>
              <a:t>AIA (American Institute of Architects). (2023). </a:t>
            </a:r>
            <a:r>
              <a:rPr lang="en-US" i="1" dirty="0"/>
              <a:t>AIA Materials Knowledge Resource</a:t>
            </a:r>
            <a:r>
              <a:rPr lang="en-US" dirty="0"/>
              <a:t>.</a:t>
            </a:r>
          </a:p>
          <a:p>
            <a:r>
              <a:rPr lang="en-US" dirty="0"/>
              <a:t>EPA (Environmental Protection Agency). (2024). </a:t>
            </a:r>
            <a:r>
              <a:rPr lang="en-US" i="1" dirty="0"/>
              <a:t>Sustainable Materials Management</a:t>
            </a:r>
            <a:r>
              <a:rPr lang="en-US" dirty="0"/>
              <a:t>.</a:t>
            </a:r>
          </a:p>
          <a:p>
            <a:r>
              <a:rPr lang="en-US" dirty="0"/>
              <a:t>GBC (Green Building Council). (2024). </a:t>
            </a:r>
            <a:r>
              <a:rPr lang="en-US" i="1" dirty="0"/>
              <a:t>LEED v4.1 Enhanced IAQ Strategies</a:t>
            </a:r>
            <a:r>
              <a:rPr lang="en-US" dirty="0"/>
              <a:t>.</a:t>
            </a:r>
          </a:p>
          <a:p>
            <a:r>
              <a:rPr lang="en-US" dirty="0"/>
              <a:t>SMACNA (Sheet Metal and Air Conditioning Contractors’ National Association). (2021). </a:t>
            </a:r>
            <a:r>
              <a:rPr lang="en-US" i="1" dirty="0"/>
              <a:t>IAQ Guidelines for Occupied Buildings Under Construction</a:t>
            </a:r>
            <a:r>
              <a:rPr lang="en-US" dirty="0"/>
              <a:t>.</a:t>
            </a:r>
          </a:p>
          <a:p>
            <a:endParaRPr lang="en-US" dirty="0"/>
          </a:p>
        </p:txBody>
      </p:sp>
    </p:spTree>
    <p:extLst>
      <p:ext uri="{BB962C8B-B14F-4D97-AF65-F5344CB8AC3E}">
        <p14:creationId xmlns:p14="http://schemas.microsoft.com/office/powerpoint/2010/main" val="509969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Hazardous Building Materials and impacts on sustainability </a:t>
            </a:r>
          </a:p>
          <a:p>
            <a:pPr lvl="1"/>
            <a:r>
              <a:rPr lang="en-US" b="1" dirty="0"/>
              <a:t>Are there minimization opportunities in abatement and disposal?  </a:t>
            </a:r>
          </a:p>
          <a:p>
            <a:pPr lvl="1"/>
            <a:r>
              <a:rPr lang="en-US" b="1" dirty="0"/>
              <a:t>Building Repurposing – minimization opportunities, challenges and implications</a:t>
            </a:r>
          </a:p>
          <a:p>
            <a:r>
              <a:rPr lang="en-US" b="1" dirty="0"/>
              <a:t>Keys for optimizing construction waste management for other difficult to handle materials</a:t>
            </a:r>
          </a:p>
          <a:p>
            <a:pPr lvl="1"/>
            <a:r>
              <a:rPr lang="en-US" b="1" dirty="0"/>
              <a:t>recoverable materials – masonry, wood, steel – so we’ll focus on the things “no one wants”)</a:t>
            </a:r>
          </a:p>
          <a:p>
            <a:r>
              <a:rPr lang="en-US" b="1" dirty="0"/>
              <a:t>Planning for landfill constraint and LF avoidance goals/requirements</a:t>
            </a:r>
          </a:p>
          <a:p>
            <a:pPr lvl="1"/>
            <a:r>
              <a:rPr lang="en-US" b="1" dirty="0"/>
              <a:t>Landfill leaching</a:t>
            </a:r>
          </a:p>
          <a:p>
            <a:pPr lvl="1"/>
            <a:r>
              <a:rPr lang="en-US" b="1" dirty="0"/>
              <a:t>Long term monitoring</a:t>
            </a:r>
          </a:p>
          <a:p>
            <a:pPr lvl="1"/>
            <a:r>
              <a:rPr lang="en-US" b="1" dirty="0"/>
              <a:t>Increasing trend toward “zero landfilling” from specifiers/Owners</a:t>
            </a:r>
          </a:p>
          <a:p>
            <a:pPr lvl="1"/>
            <a:r>
              <a:rPr lang="en-US" b="1" dirty="0"/>
              <a:t>Waste Bans</a:t>
            </a:r>
          </a:p>
          <a:p>
            <a:r>
              <a:rPr lang="en-US" b="1" dirty="0"/>
              <a:t>Evolving Trends </a:t>
            </a:r>
          </a:p>
          <a:p>
            <a:pPr lvl="1"/>
            <a:r>
              <a:rPr lang="en-US" b="1" dirty="0"/>
              <a:t>Residuals for energy and co-processing in cement</a:t>
            </a:r>
          </a:p>
          <a:p>
            <a:pPr lvl="1"/>
            <a:r>
              <a:rPr lang="en-US" b="1" dirty="0"/>
              <a:t>Impacts in the new environment – improve planning for solid waste management in the “built” facility</a:t>
            </a:r>
          </a:p>
          <a:p>
            <a:endParaRPr lang="en-US" dirty="0"/>
          </a:p>
        </p:txBody>
      </p:sp>
    </p:spTree>
    <p:extLst>
      <p:ext uri="{BB962C8B-B14F-4D97-AF65-F5344CB8AC3E}">
        <p14:creationId xmlns:p14="http://schemas.microsoft.com/office/powerpoint/2010/main" val="2193817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have few options for these materials – disposal is the easiest, but there are ways to reduce/reprocess some</a:t>
            </a:r>
          </a:p>
        </p:txBody>
      </p:sp>
    </p:spTree>
    <p:extLst>
      <p:ext uri="{BB962C8B-B14F-4D97-AF65-F5344CB8AC3E}">
        <p14:creationId xmlns:p14="http://schemas.microsoft.com/office/powerpoint/2010/main" val="3249920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100" b="1" i="0" u="none" strike="noStrike" cap="none" dirty="0">
                <a:solidFill>
                  <a:srgbClr val="000000"/>
                </a:solidFill>
                <a:effectLst/>
                <a:latin typeface="Arial"/>
                <a:ea typeface="Arial"/>
                <a:cs typeface="Arial"/>
                <a:sym typeface="Arial"/>
              </a:rPr>
              <a:t>It’s a balancing Act between quantity, quality, logistics and markets</a:t>
            </a:r>
            <a:endParaRPr lang="en-US" sz="1100" b="0" i="0" u="none" strike="noStrike" cap="none" dirty="0">
              <a:solidFill>
                <a:srgbClr val="000000"/>
              </a:solidFill>
              <a:effectLst/>
              <a:latin typeface="Arial"/>
              <a:ea typeface="Arial"/>
              <a:cs typeface="Arial"/>
              <a:sym typeface="Arial"/>
            </a:endParaRPr>
          </a:p>
          <a:p>
            <a:pPr lvl="1"/>
            <a:r>
              <a:rPr lang="en-US" sz="1100" b="0" i="0" u="none" strike="noStrike" cap="none" dirty="0">
                <a:solidFill>
                  <a:srgbClr val="000000"/>
                </a:solidFill>
                <a:effectLst/>
                <a:latin typeface="Arial"/>
                <a:ea typeface="Arial"/>
                <a:cs typeface="Arial"/>
                <a:sym typeface="Arial"/>
              </a:rPr>
              <a:t>Additional costs for segregating, handling, pre-processing and logistics to final locations</a:t>
            </a:r>
          </a:p>
          <a:p>
            <a:pPr lvl="1"/>
            <a:r>
              <a:rPr lang="en-US" sz="1100" b="0" i="0" u="none" strike="noStrike" cap="none" dirty="0">
                <a:solidFill>
                  <a:srgbClr val="000000"/>
                </a:solidFill>
                <a:effectLst/>
                <a:latin typeface="Arial"/>
                <a:ea typeface="Arial"/>
                <a:cs typeface="Arial"/>
                <a:sym typeface="Arial"/>
              </a:rPr>
              <a:t>Alternative Use Re-Processing technologies can be very specific and have high quality specifications</a:t>
            </a:r>
          </a:p>
          <a:p>
            <a:r>
              <a:rPr lang="en-US" sz="1100" b="0" i="0" u="none" strike="noStrike" cap="none" dirty="0">
                <a:solidFill>
                  <a:srgbClr val="000000"/>
                </a:solidFill>
                <a:effectLst/>
                <a:latin typeface="Arial"/>
                <a:ea typeface="Arial"/>
                <a:cs typeface="Arial"/>
                <a:sym typeface="Arial"/>
              </a:rPr>
              <a:t>And … we just don’t want some things to fall apart too easily </a:t>
            </a:r>
            <a:endParaRPr lang="en-US" dirty="0"/>
          </a:p>
        </p:txBody>
      </p:sp>
    </p:spTree>
    <p:extLst>
      <p:ext uri="{BB962C8B-B14F-4D97-AF65-F5344CB8AC3E}">
        <p14:creationId xmlns:p14="http://schemas.microsoft.com/office/powerpoint/2010/main" val="1390404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Imagine if the true cost of poly went up by 10X to cover all impacts….??? Is this the best use of “fossil” carbon?</a:t>
            </a:r>
          </a:p>
          <a:p>
            <a:r>
              <a:rPr lang="en-US" dirty="0"/>
              <a:t>Another example of things we don’t want to fall apart!!!</a:t>
            </a:r>
          </a:p>
        </p:txBody>
      </p:sp>
    </p:spTree>
    <p:extLst>
      <p:ext uri="{BB962C8B-B14F-4D97-AF65-F5344CB8AC3E}">
        <p14:creationId xmlns:p14="http://schemas.microsoft.com/office/powerpoint/2010/main" val="1679158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Initial evaluations can favor a “stop” when we get a hit approach – That can be OK, but not always</a:t>
            </a:r>
          </a:p>
          <a:p>
            <a:r>
              <a:rPr lang="en-US" dirty="0"/>
              <a:t>Teams need to be alert to conditions as they are revealed and stop to check  before risking contamination</a:t>
            </a:r>
          </a:p>
        </p:txBody>
      </p:sp>
    </p:spTree>
    <p:extLst>
      <p:ext uri="{BB962C8B-B14F-4D97-AF65-F5344CB8AC3E}">
        <p14:creationId xmlns:p14="http://schemas.microsoft.com/office/powerpoint/2010/main" val="2158068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4850" y="541475"/>
            <a:ext cx="4105800" cy="16344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5600">
                <a:solidFill>
                  <a:schemeClr val="accent4"/>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14850" y="3017050"/>
            <a:ext cx="4105800" cy="11559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2100">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p:nvPr/>
        </p:nvSpPr>
        <p:spPr>
          <a:xfrm>
            <a:off x="7159225" y="0"/>
            <a:ext cx="19848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2" name="Google Shape;12;p2"/>
          <p:cNvSpPr/>
          <p:nvPr/>
        </p:nvSpPr>
        <p:spPr>
          <a:xfrm>
            <a:off x="0" y="2571750"/>
            <a:ext cx="5178600" cy="2571600"/>
          </a:xfrm>
          <a:prstGeom prst="rect">
            <a:avLst/>
          </a:prstGeom>
          <a:solidFill>
            <a:srgbClr val="8CA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4447575"/>
            <a:ext cx="9144000" cy="722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1071350" y="521208"/>
            <a:ext cx="7714200" cy="484500"/>
          </a:xfrm>
          <a:prstGeom prst="rect">
            <a:avLst/>
          </a:prstGeom>
        </p:spPr>
        <p:txBody>
          <a:bodyPr spcFirstLastPara="1" wrap="square" lIns="91425" tIns="91425" rIns="91425" bIns="91425" anchor="ctr" anchorCtr="0">
            <a:noAutofit/>
          </a:bodyPr>
          <a:lstStyle>
            <a:lvl1pPr lvl="0" algn="ctr">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34" name="Google Shape;34;p6"/>
          <p:cNvSpPr/>
          <p:nvPr/>
        </p:nvSpPr>
        <p:spPr>
          <a:xfrm>
            <a:off x="0" y="4423525"/>
            <a:ext cx="9144000" cy="720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5" name="Google Shape;35;p6"/>
          <p:cNvSpPr/>
          <p:nvPr/>
        </p:nvSpPr>
        <p:spPr>
          <a:xfrm>
            <a:off x="-50" y="-125"/>
            <a:ext cx="7146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p:nvPr/>
        </p:nvSpPr>
        <p:spPr>
          <a:xfrm>
            <a:off x="3969450" y="-24"/>
            <a:ext cx="5178600" cy="25719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title"/>
          </p:nvPr>
        </p:nvSpPr>
        <p:spPr>
          <a:xfrm>
            <a:off x="4572000" y="912525"/>
            <a:ext cx="31236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700">
                <a:solidFill>
                  <a:schemeClr val="accent2"/>
                </a:solidFill>
                <a:latin typeface="Oswald Medium"/>
                <a:ea typeface="Oswald Medium"/>
                <a:cs typeface="Oswald Medium"/>
                <a:sym typeface="Oswald Medium"/>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9" name="Google Shape;39;p7"/>
          <p:cNvSpPr txBox="1">
            <a:spLocks noGrp="1"/>
          </p:cNvSpPr>
          <p:nvPr>
            <p:ph type="subTitle" idx="1"/>
          </p:nvPr>
        </p:nvSpPr>
        <p:spPr>
          <a:xfrm>
            <a:off x="714850" y="2984002"/>
            <a:ext cx="7689300" cy="11763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solidFill>
                  <a:schemeClr val="accent2"/>
                </a:solidFill>
                <a:latin typeface="Roboto Slab Light"/>
                <a:ea typeface="Roboto Slab Light"/>
                <a:cs typeface="Roboto Slab Light"/>
                <a:sym typeface="Roboto Slab Light"/>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40" name="Google Shape;40;p7"/>
          <p:cNvSpPr/>
          <p:nvPr/>
        </p:nvSpPr>
        <p:spPr>
          <a:xfrm>
            <a:off x="-19650" y="4423500"/>
            <a:ext cx="3989100" cy="720000"/>
          </a:xfrm>
          <a:prstGeom prst="rect">
            <a:avLst/>
          </a:prstGeom>
          <a:solidFill>
            <a:srgbClr val="E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2">
  <p:cSld name="BIG_NUMBER_1">
    <p:bg>
      <p:bgPr>
        <a:solidFill>
          <a:schemeClr val="accent2"/>
        </a:solidFill>
        <a:effectLst/>
      </p:bgPr>
    </p:bg>
    <p:spTree>
      <p:nvGrpSpPr>
        <p:cNvPr id="1" name="Shape 206"/>
        <p:cNvGrpSpPr/>
        <p:nvPr/>
      </p:nvGrpSpPr>
      <p:grpSpPr>
        <a:xfrm>
          <a:off x="0" y="0"/>
          <a:ext cx="0" cy="0"/>
          <a:chOff x="0" y="0"/>
          <a:chExt cx="0" cy="0"/>
        </a:xfrm>
      </p:grpSpPr>
      <p:sp>
        <p:nvSpPr>
          <p:cNvPr id="207" name="Google Shape;207;p31"/>
          <p:cNvSpPr/>
          <p:nvPr/>
        </p:nvSpPr>
        <p:spPr>
          <a:xfrm>
            <a:off x="-28500" y="4423500"/>
            <a:ext cx="9172500" cy="720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08" name="Google Shape;208;p31"/>
          <p:cNvSpPr/>
          <p:nvPr/>
        </p:nvSpPr>
        <p:spPr>
          <a:xfrm>
            <a:off x="5174700" y="25"/>
            <a:ext cx="3969300" cy="51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712350" y="521208"/>
            <a:ext cx="7719300" cy="484500"/>
          </a:xfrm>
          <a:prstGeom prst="rect">
            <a:avLst/>
          </a:prstGeom>
        </p:spPr>
        <p:txBody>
          <a:bodyPr spcFirstLastPara="1" wrap="square" lIns="91425" tIns="91425" rIns="91425" bIns="91425" anchor="t" anchorCtr="0">
            <a:no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3" name="Google Shape;23;p4"/>
          <p:cNvSpPr txBox="1">
            <a:spLocks noGrp="1"/>
          </p:cNvSpPr>
          <p:nvPr>
            <p:ph type="subTitle" idx="1"/>
          </p:nvPr>
        </p:nvSpPr>
        <p:spPr>
          <a:xfrm>
            <a:off x="709875" y="1002536"/>
            <a:ext cx="7719300" cy="3548100"/>
          </a:xfrm>
          <a:prstGeom prst="rect">
            <a:avLst/>
          </a:prstGeom>
        </p:spPr>
        <p:txBody>
          <a:bodyPr spcFirstLastPara="1" wrap="square" lIns="91425" tIns="91425" rIns="91425" bIns="91425" anchor="t" anchorCtr="0">
            <a:noAutofit/>
          </a:bodyPr>
          <a:lstStyle>
            <a:lvl1pPr lvl="0">
              <a:spcBef>
                <a:spcPts val="0"/>
              </a:spcBef>
              <a:spcAft>
                <a:spcPts val="0"/>
              </a:spcAft>
              <a:buClr>
                <a:srgbClr val="434343"/>
              </a:buClr>
              <a:buSzPts val="1200"/>
              <a:buAutoNum type="arabicPeriod"/>
              <a:defRPr sz="1200"/>
            </a:lvl1pPr>
            <a:lvl2pPr lvl="1">
              <a:spcBef>
                <a:spcPts val="0"/>
              </a:spcBef>
              <a:spcAft>
                <a:spcPts val="0"/>
              </a:spcAft>
              <a:buClr>
                <a:srgbClr val="434343"/>
              </a:buClr>
              <a:buSzPts val="1200"/>
              <a:buFont typeface="Roboto Condensed Light"/>
              <a:buAutoNum type="alphaLcPeriod"/>
              <a:defRPr/>
            </a:lvl2pPr>
            <a:lvl3pPr lvl="2">
              <a:spcBef>
                <a:spcPts val="0"/>
              </a:spcBef>
              <a:spcAft>
                <a:spcPts val="0"/>
              </a:spcAft>
              <a:buClr>
                <a:srgbClr val="434343"/>
              </a:buClr>
              <a:buSzPts val="1200"/>
              <a:buFont typeface="Roboto Condensed Light"/>
              <a:buAutoNum type="romanLcPeriod"/>
              <a:defRPr/>
            </a:lvl3pPr>
            <a:lvl4pPr lvl="3">
              <a:spcBef>
                <a:spcPts val="0"/>
              </a:spcBef>
              <a:spcAft>
                <a:spcPts val="0"/>
              </a:spcAft>
              <a:buClr>
                <a:srgbClr val="434343"/>
              </a:buClr>
              <a:buSzPts val="1200"/>
              <a:buFont typeface="Roboto Condensed Light"/>
              <a:buAutoNum type="arabicPeriod"/>
              <a:defRPr/>
            </a:lvl4pPr>
            <a:lvl5pPr lvl="4">
              <a:spcBef>
                <a:spcPts val="0"/>
              </a:spcBef>
              <a:spcAft>
                <a:spcPts val="0"/>
              </a:spcAft>
              <a:buClr>
                <a:srgbClr val="434343"/>
              </a:buClr>
              <a:buSzPts val="1200"/>
              <a:buFont typeface="Roboto Condensed Light"/>
              <a:buAutoNum type="alphaLcPeriod"/>
              <a:defRPr/>
            </a:lvl5pPr>
            <a:lvl6pPr lvl="5">
              <a:spcBef>
                <a:spcPts val="0"/>
              </a:spcBef>
              <a:spcAft>
                <a:spcPts val="0"/>
              </a:spcAft>
              <a:buClr>
                <a:srgbClr val="434343"/>
              </a:buClr>
              <a:buSzPts val="1200"/>
              <a:buFont typeface="Roboto Condensed Light"/>
              <a:buAutoNum type="romanLcPeriod"/>
              <a:defRPr/>
            </a:lvl6pPr>
            <a:lvl7pPr lvl="6">
              <a:spcBef>
                <a:spcPts val="0"/>
              </a:spcBef>
              <a:spcAft>
                <a:spcPts val="0"/>
              </a:spcAft>
              <a:buClr>
                <a:srgbClr val="434343"/>
              </a:buClr>
              <a:buSzPts val="1200"/>
              <a:buFont typeface="Roboto Condensed Light"/>
              <a:buAutoNum type="arabicPeriod"/>
              <a:defRPr/>
            </a:lvl7pPr>
            <a:lvl8pPr lvl="7">
              <a:spcBef>
                <a:spcPts val="0"/>
              </a:spcBef>
              <a:spcAft>
                <a:spcPts val="0"/>
              </a:spcAft>
              <a:buClr>
                <a:srgbClr val="434343"/>
              </a:buClr>
              <a:buSzPts val="1200"/>
              <a:buFont typeface="Roboto Condensed Light"/>
              <a:buAutoNum type="alphaLcPeriod"/>
              <a:defRPr/>
            </a:lvl8pPr>
            <a:lvl9pPr lvl="8">
              <a:spcBef>
                <a:spcPts val="0"/>
              </a:spcBef>
              <a:spcAft>
                <a:spcPts val="0"/>
              </a:spcAft>
              <a:buClr>
                <a:srgbClr val="434343"/>
              </a:buClr>
              <a:buSzPts val="1200"/>
              <a:buFont typeface="Roboto Condensed Light"/>
              <a:buAutoNum type="romanLcPeriod"/>
              <a:defRPr/>
            </a:lvl9pPr>
          </a:lstStyle>
          <a:p>
            <a:endParaRPr/>
          </a:p>
        </p:txBody>
      </p:sp>
      <p:sp>
        <p:nvSpPr>
          <p:cNvPr id="24" name="Google Shape;24;p4"/>
          <p:cNvSpPr/>
          <p:nvPr/>
        </p:nvSpPr>
        <p:spPr>
          <a:xfrm>
            <a:off x="-19650" y="4423500"/>
            <a:ext cx="9163500" cy="720000"/>
          </a:xfrm>
          <a:prstGeom prst="rect">
            <a:avLst/>
          </a:prstGeom>
          <a:solidFill>
            <a:srgbClr val="E0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dirty="0"/>
          </a:p>
        </p:txBody>
      </p:sp>
    </p:spTree>
    <p:extLst>
      <p:ext uri="{BB962C8B-B14F-4D97-AF65-F5344CB8AC3E}">
        <p14:creationId xmlns:p14="http://schemas.microsoft.com/office/powerpoint/2010/main" val="6228312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425563"/>
              </a:buClr>
              <a:buSzPts val="3700"/>
              <a:buFont typeface="Oswald Medium"/>
              <a:buNone/>
              <a:defRPr sz="3700">
                <a:solidFill>
                  <a:srgbClr val="425563"/>
                </a:solidFill>
                <a:latin typeface="Oswald Medium"/>
                <a:ea typeface="Oswald Medium"/>
                <a:cs typeface="Oswald Medium"/>
                <a:sym typeface="Oswald Medium"/>
              </a:defRPr>
            </a:lvl1pPr>
            <a:lvl2pPr lvl="1">
              <a:spcBef>
                <a:spcPts val="0"/>
              </a:spcBef>
              <a:spcAft>
                <a:spcPts val="0"/>
              </a:spcAft>
              <a:buClr>
                <a:srgbClr val="425563"/>
              </a:buClr>
              <a:buSzPts val="3700"/>
              <a:buNone/>
              <a:defRPr sz="3700">
                <a:solidFill>
                  <a:srgbClr val="425563"/>
                </a:solidFill>
              </a:defRPr>
            </a:lvl2pPr>
            <a:lvl3pPr lvl="2">
              <a:spcBef>
                <a:spcPts val="0"/>
              </a:spcBef>
              <a:spcAft>
                <a:spcPts val="0"/>
              </a:spcAft>
              <a:buClr>
                <a:srgbClr val="425563"/>
              </a:buClr>
              <a:buSzPts val="3700"/>
              <a:buNone/>
              <a:defRPr sz="3700">
                <a:solidFill>
                  <a:srgbClr val="425563"/>
                </a:solidFill>
              </a:defRPr>
            </a:lvl3pPr>
            <a:lvl4pPr lvl="3">
              <a:spcBef>
                <a:spcPts val="0"/>
              </a:spcBef>
              <a:spcAft>
                <a:spcPts val="0"/>
              </a:spcAft>
              <a:buClr>
                <a:srgbClr val="425563"/>
              </a:buClr>
              <a:buSzPts val="3700"/>
              <a:buNone/>
              <a:defRPr sz="3700">
                <a:solidFill>
                  <a:srgbClr val="425563"/>
                </a:solidFill>
              </a:defRPr>
            </a:lvl4pPr>
            <a:lvl5pPr lvl="4">
              <a:spcBef>
                <a:spcPts val="0"/>
              </a:spcBef>
              <a:spcAft>
                <a:spcPts val="0"/>
              </a:spcAft>
              <a:buClr>
                <a:srgbClr val="425563"/>
              </a:buClr>
              <a:buSzPts val="3700"/>
              <a:buNone/>
              <a:defRPr sz="3700">
                <a:solidFill>
                  <a:srgbClr val="425563"/>
                </a:solidFill>
              </a:defRPr>
            </a:lvl5pPr>
            <a:lvl6pPr lvl="5">
              <a:spcBef>
                <a:spcPts val="0"/>
              </a:spcBef>
              <a:spcAft>
                <a:spcPts val="0"/>
              </a:spcAft>
              <a:buClr>
                <a:srgbClr val="425563"/>
              </a:buClr>
              <a:buSzPts val="3700"/>
              <a:buNone/>
              <a:defRPr sz="3700">
                <a:solidFill>
                  <a:srgbClr val="425563"/>
                </a:solidFill>
              </a:defRPr>
            </a:lvl6pPr>
            <a:lvl7pPr lvl="6">
              <a:spcBef>
                <a:spcPts val="0"/>
              </a:spcBef>
              <a:spcAft>
                <a:spcPts val="0"/>
              </a:spcAft>
              <a:buClr>
                <a:srgbClr val="425563"/>
              </a:buClr>
              <a:buSzPts val="3700"/>
              <a:buNone/>
              <a:defRPr sz="3700">
                <a:solidFill>
                  <a:srgbClr val="425563"/>
                </a:solidFill>
              </a:defRPr>
            </a:lvl7pPr>
            <a:lvl8pPr lvl="7">
              <a:spcBef>
                <a:spcPts val="0"/>
              </a:spcBef>
              <a:spcAft>
                <a:spcPts val="0"/>
              </a:spcAft>
              <a:buClr>
                <a:srgbClr val="425563"/>
              </a:buClr>
              <a:buSzPts val="3700"/>
              <a:buNone/>
              <a:defRPr sz="3700">
                <a:solidFill>
                  <a:srgbClr val="425563"/>
                </a:solidFill>
              </a:defRPr>
            </a:lvl8pPr>
            <a:lvl9pPr lvl="8">
              <a:spcBef>
                <a:spcPts val="0"/>
              </a:spcBef>
              <a:spcAft>
                <a:spcPts val="0"/>
              </a:spcAft>
              <a:buClr>
                <a:srgbClr val="425563"/>
              </a:buClr>
              <a:buSzPts val="3700"/>
              <a:buNone/>
              <a:defRPr sz="3700">
                <a:solidFill>
                  <a:srgbClr val="425563"/>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30200">
              <a:lnSpc>
                <a:spcPct val="115000"/>
              </a:lnSpc>
              <a:spcBef>
                <a:spcPts val="0"/>
              </a:spcBef>
              <a:spcAft>
                <a:spcPts val="0"/>
              </a:spcAft>
              <a:buClr>
                <a:srgbClr val="425563"/>
              </a:buClr>
              <a:buSzPts val="1600"/>
              <a:buFont typeface="Roboto Slab Light"/>
              <a:buChar char="●"/>
              <a:defRPr sz="1600">
                <a:solidFill>
                  <a:srgbClr val="425563"/>
                </a:solidFill>
                <a:latin typeface="Roboto Slab Light"/>
                <a:ea typeface="Roboto Slab Light"/>
                <a:cs typeface="Roboto Slab Light"/>
                <a:sym typeface="Roboto Slab Light"/>
              </a:defRPr>
            </a:lvl1pPr>
            <a:lvl2pPr marL="914400" lvl="1" indent="-330200">
              <a:lnSpc>
                <a:spcPct val="115000"/>
              </a:lnSpc>
              <a:spcBef>
                <a:spcPts val="0"/>
              </a:spcBef>
              <a:spcAft>
                <a:spcPts val="0"/>
              </a:spcAft>
              <a:buClr>
                <a:srgbClr val="425563"/>
              </a:buClr>
              <a:buSzPts val="1600"/>
              <a:buFont typeface="Roboto Slab Light"/>
              <a:buChar char="○"/>
              <a:defRPr sz="1600">
                <a:solidFill>
                  <a:srgbClr val="425563"/>
                </a:solidFill>
                <a:latin typeface="Roboto Slab Light"/>
                <a:ea typeface="Roboto Slab Light"/>
                <a:cs typeface="Roboto Slab Light"/>
                <a:sym typeface="Roboto Slab Light"/>
              </a:defRPr>
            </a:lvl2pPr>
            <a:lvl3pPr marL="1371600" lvl="2" indent="-330200">
              <a:lnSpc>
                <a:spcPct val="115000"/>
              </a:lnSpc>
              <a:spcBef>
                <a:spcPts val="0"/>
              </a:spcBef>
              <a:spcAft>
                <a:spcPts val="0"/>
              </a:spcAft>
              <a:buClr>
                <a:srgbClr val="425563"/>
              </a:buClr>
              <a:buSzPts val="1600"/>
              <a:buFont typeface="Roboto Slab Light"/>
              <a:buChar char="■"/>
              <a:defRPr sz="1600">
                <a:solidFill>
                  <a:srgbClr val="425563"/>
                </a:solidFill>
                <a:latin typeface="Roboto Slab Light"/>
                <a:ea typeface="Roboto Slab Light"/>
                <a:cs typeface="Roboto Slab Light"/>
                <a:sym typeface="Roboto Slab Light"/>
              </a:defRPr>
            </a:lvl3pPr>
            <a:lvl4pPr marL="1828800" lvl="3" indent="-330200">
              <a:lnSpc>
                <a:spcPct val="115000"/>
              </a:lnSpc>
              <a:spcBef>
                <a:spcPts val="0"/>
              </a:spcBef>
              <a:spcAft>
                <a:spcPts val="0"/>
              </a:spcAft>
              <a:buClr>
                <a:srgbClr val="425563"/>
              </a:buClr>
              <a:buSzPts val="1600"/>
              <a:buFont typeface="Roboto Slab Light"/>
              <a:buChar char="●"/>
              <a:defRPr sz="1600">
                <a:solidFill>
                  <a:srgbClr val="425563"/>
                </a:solidFill>
                <a:latin typeface="Roboto Slab Light"/>
                <a:ea typeface="Roboto Slab Light"/>
                <a:cs typeface="Roboto Slab Light"/>
                <a:sym typeface="Roboto Slab Light"/>
              </a:defRPr>
            </a:lvl4pPr>
            <a:lvl5pPr marL="2286000" lvl="4" indent="-330200">
              <a:lnSpc>
                <a:spcPct val="115000"/>
              </a:lnSpc>
              <a:spcBef>
                <a:spcPts val="0"/>
              </a:spcBef>
              <a:spcAft>
                <a:spcPts val="0"/>
              </a:spcAft>
              <a:buClr>
                <a:srgbClr val="425563"/>
              </a:buClr>
              <a:buSzPts val="1600"/>
              <a:buFont typeface="Roboto Slab Light"/>
              <a:buChar char="○"/>
              <a:defRPr sz="1600">
                <a:solidFill>
                  <a:srgbClr val="425563"/>
                </a:solidFill>
                <a:latin typeface="Roboto Slab Light"/>
                <a:ea typeface="Roboto Slab Light"/>
                <a:cs typeface="Roboto Slab Light"/>
                <a:sym typeface="Roboto Slab Light"/>
              </a:defRPr>
            </a:lvl5pPr>
            <a:lvl6pPr marL="2743200" lvl="5" indent="-330200">
              <a:lnSpc>
                <a:spcPct val="115000"/>
              </a:lnSpc>
              <a:spcBef>
                <a:spcPts val="0"/>
              </a:spcBef>
              <a:spcAft>
                <a:spcPts val="0"/>
              </a:spcAft>
              <a:buClr>
                <a:srgbClr val="425563"/>
              </a:buClr>
              <a:buSzPts val="1600"/>
              <a:buFont typeface="Roboto Slab Light"/>
              <a:buChar char="■"/>
              <a:defRPr sz="1600">
                <a:solidFill>
                  <a:srgbClr val="425563"/>
                </a:solidFill>
                <a:latin typeface="Roboto Slab Light"/>
                <a:ea typeface="Roboto Slab Light"/>
                <a:cs typeface="Roboto Slab Light"/>
                <a:sym typeface="Roboto Slab Light"/>
              </a:defRPr>
            </a:lvl6pPr>
            <a:lvl7pPr marL="3200400" lvl="6" indent="-330200">
              <a:lnSpc>
                <a:spcPct val="115000"/>
              </a:lnSpc>
              <a:spcBef>
                <a:spcPts val="0"/>
              </a:spcBef>
              <a:spcAft>
                <a:spcPts val="0"/>
              </a:spcAft>
              <a:buClr>
                <a:srgbClr val="425563"/>
              </a:buClr>
              <a:buSzPts val="1600"/>
              <a:buFont typeface="Roboto Slab Light"/>
              <a:buChar char="●"/>
              <a:defRPr sz="1600">
                <a:solidFill>
                  <a:srgbClr val="425563"/>
                </a:solidFill>
                <a:latin typeface="Roboto Slab Light"/>
                <a:ea typeface="Roboto Slab Light"/>
                <a:cs typeface="Roboto Slab Light"/>
                <a:sym typeface="Roboto Slab Light"/>
              </a:defRPr>
            </a:lvl7pPr>
            <a:lvl8pPr marL="3657600" lvl="7" indent="-330200">
              <a:lnSpc>
                <a:spcPct val="115000"/>
              </a:lnSpc>
              <a:spcBef>
                <a:spcPts val="0"/>
              </a:spcBef>
              <a:spcAft>
                <a:spcPts val="0"/>
              </a:spcAft>
              <a:buClr>
                <a:srgbClr val="425563"/>
              </a:buClr>
              <a:buSzPts val="1600"/>
              <a:buFont typeface="Roboto Slab Light"/>
              <a:buChar char="○"/>
              <a:defRPr sz="1600">
                <a:solidFill>
                  <a:srgbClr val="425563"/>
                </a:solidFill>
                <a:latin typeface="Roboto Slab Light"/>
                <a:ea typeface="Roboto Slab Light"/>
                <a:cs typeface="Roboto Slab Light"/>
                <a:sym typeface="Roboto Slab Light"/>
              </a:defRPr>
            </a:lvl8pPr>
            <a:lvl9pPr marL="4114800" lvl="8" indent="-330200">
              <a:lnSpc>
                <a:spcPct val="115000"/>
              </a:lnSpc>
              <a:spcBef>
                <a:spcPts val="0"/>
              </a:spcBef>
              <a:spcAft>
                <a:spcPts val="0"/>
              </a:spcAft>
              <a:buClr>
                <a:srgbClr val="425563"/>
              </a:buClr>
              <a:buSzPts val="1600"/>
              <a:buFont typeface="Roboto Slab Light"/>
              <a:buChar char="■"/>
              <a:defRPr sz="1600">
                <a:solidFill>
                  <a:srgbClr val="425563"/>
                </a:solidFill>
                <a:latin typeface="Roboto Slab Light"/>
                <a:ea typeface="Roboto Slab Light"/>
                <a:cs typeface="Roboto Slab Light"/>
                <a:sym typeface="Roboto Slab Light"/>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3" r:id="rId3"/>
    <p:sldLayoutId id="2147483677" r:id="rId4"/>
    <p:sldLayoutId id="2147483680"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www.airpf.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flickr.com/photos/mrspugliano/5351056746/in/photostrea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pexels.com/photo/plastic-recycling-chart-237535/" TargetMode="External"/><Relationship Id="rId2" Type="http://schemas.openxmlformats.org/officeDocument/2006/relationships/image" Target="../media/image32.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hyperlink" Target="http://www.airpf.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hyperlink" Target="http://www.airpf.com/"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image" Target="../media/image4.sv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hyperlink" Target="http://www.airpf.com/" TargetMode="External"/><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s://www.flickr.com/photos/22711505@N05/20717226356/"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16"/>
        <p:cNvGrpSpPr/>
        <p:nvPr/>
      </p:nvGrpSpPr>
      <p:grpSpPr>
        <a:xfrm>
          <a:off x="0" y="0"/>
          <a:ext cx="0" cy="0"/>
          <a:chOff x="0" y="0"/>
          <a:chExt cx="0" cy="0"/>
        </a:xfrm>
      </p:grpSpPr>
      <p:sp>
        <p:nvSpPr>
          <p:cNvPr id="217" name="Google Shape;217;p34"/>
          <p:cNvSpPr txBox="1">
            <a:spLocks noGrp="1"/>
          </p:cNvSpPr>
          <p:nvPr>
            <p:ph type="ctrTitle"/>
          </p:nvPr>
        </p:nvSpPr>
        <p:spPr>
          <a:xfrm>
            <a:off x="0" y="32871"/>
            <a:ext cx="7220528" cy="2271957"/>
          </a:xfrm>
          <a:prstGeom prst="rect">
            <a:avLst/>
          </a:prstGeom>
        </p:spPr>
        <p:txBody>
          <a:bodyPr spcFirstLastPara="1" wrap="square" lIns="91425" tIns="91425" rIns="91425" bIns="91425" anchor="ctr" anchorCtr="0">
            <a:noAutofit/>
          </a:bodyPr>
          <a:lstStyle/>
          <a:p>
            <a:pPr lvl="0" algn="ctr"/>
            <a:r>
              <a:rPr lang="en-US" sz="3600" b="1" dirty="0">
                <a:solidFill>
                  <a:schemeClr val="lt1"/>
                </a:solidFill>
                <a:latin typeface="Roboto Slab Light"/>
                <a:ea typeface="Roboto Slab Light"/>
                <a:cs typeface="Roboto Slab Light"/>
                <a:sym typeface="Roboto Slab Light"/>
              </a:rPr>
              <a:t>Solid Waste Minimization </a:t>
            </a:r>
            <a:r>
              <a:rPr lang="en-US" sz="3600" b="1" i="1" dirty="0">
                <a:solidFill>
                  <a:schemeClr val="lt1"/>
                </a:solidFill>
                <a:latin typeface="Roboto Slab Light"/>
                <a:ea typeface="Roboto Slab Light"/>
                <a:cs typeface="Roboto Slab Light"/>
                <a:sym typeface="Roboto Slab Light"/>
              </a:rPr>
              <a:t>Difficult to Handle Materials</a:t>
            </a:r>
            <a:endParaRPr sz="3600" b="1" i="1" dirty="0">
              <a:solidFill>
                <a:schemeClr val="lt1"/>
              </a:solidFill>
              <a:latin typeface="Roboto Slab Light"/>
              <a:ea typeface="Roboto Slab Light"/>
              <a:cs typeface="Roboto Slab Light"/>
              <a:sym typeface="Roboto Slab Light"/>
            </a:endParaRPr>
          </a:p>
        </p:txBody>
      </p:sp>
      <p:sp>
        <p:nvSpPr>
          <p:cNvPr id="219" name="Google Shape;219;p34"/>
          <p:cNvSpPr txBox="1">
            <a:spLocks noGrp="1"/>
          </p:cNvSpPr>
          <p:nvPr>
            <p:ph type="subTitle" idx="1"/>
          </p:nvPr>
        </p:nvSpPr>
        <p:spPr>
          <a:xfrm>
            <a:off x="0" y="2881583"/>
            <a:ext cx="4738589" cy="1155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t>Joe Knapik, MS, CIH, CSP</a:t>
            </a:r>
          </a:p>
        </p:txBody>
      </p:sp>
      <p:pic>
        <p:nvPicPr>
          <p:cNvPr id="6" name="Picture 5" descr="A picture containing text, sign&#10;&#10;Description automatically generated">
            <a:extLst>
              <a:ext uri="{FF2B5EF4-FFF2-40B4-BE49-F238E27FC236}">
                <a16:creationId xmlns:a16="http://schemas.microsoft.com/office/drawing/2014/main" id="{EBDC09FB-40B6-A36A-76B1-D93C837CE2EF}"/>
              </a:ext>
            </a:extLst>
          </p:cNvPr>
          <p:cNvPicPr>
            <a:picLocks noChangeAspect="1"/>
          </p:cNvPicPr>
          <p:nvPr/>
        </p:nvPicPr>
        <p:blipFill>
          <a:blip r:embed="rId3"/>
          <a:stretch>
            <a:fillRect/>
          </a:stretch>
        </p:blipFill>
        <p:spPr>
          <a:xfrm>
            <a:off x="714849" y="4505066"/>
            <a:ext cx="2297606" cy="343953"/>
          </a:xfrm>
          <a:prstGeom prst="rect">
            <a:avLst/>
          </a:prstGeom>
        </p:spPr>
      </p:pic>
      <p:sp>
        <p:nvSpPr>
          <p:cNvPr id="7" name="TextBox 6">
            <a:extLst>
              <a:ext uri="{FF2B5EF4-FFF2-40B4-BE49-F238E27FC236}">
                <a16:creationId xmlns:a16="http://schemas.microsoft.com/office/drawing/2014/main" id="{72753E6F-51FC-AC4F-CEE7-56287F2C9178}"/>
              </a:ext>
            </a:extLst>
          </p:cNvPr>
          <p:cNvSpPr txBox="1"/>
          <p:nvPr/>
        </p:nvSpPr>
        <p:spPr>
          <a:xfrm>
            <a:off x="625230" y="4849019"/>
            <a:ext cx="1749137" cy="261610"/>
          </a:xfrm>
          <a:prstGeom prst="rect">
            <a:avLst/>
          </a:prstGeom>
          <a:noFill/>
        </p:spPr>
        <p:txBody>
          <a:bodyPr wrap="square" rtlCol="0">
            <a:spAutoFit/>
          </a:bodyPr>
          <a:lstStyle/>
          <a:p>
            <a:r>
              <a:rPr lang="en-US" sz="1050" b="1" dirty="0">
                <a:solidFill>
                  <a:schemeClr val="tx1"/>
                </a:solidFill>
                <a:hlinkClick r:id="rId4">
                  <a:extLst>
                    <a:ext uri="{A12FA001-AC4F-418D-AE19-62706E023703}">
                      <ahyp:hlinkClr xmlns:ahyp="http://schemas.microsoft.com/office/drawing/2018/hyperlinkcolor" val="tx"/>
                    </a:ext>
                  </a:extLst>
                </a:hlinkClick>
              </a:rPr>
              <a:t>www.airpf.com</a:t>
            </a:r>
            <a:endParaRPr lang="en-US" sz="1050" b="1" dirty="0">
              <a:solidFill>
                <a:schemeClr val="tx1"/>
              </a:solidFill>
            </a:endParaRPr>
          </a:p>
        </p:txBody>
      </p:sp>
      <p:sp>
        <p:nvSpPr>
          <p:cNvPr id="8" name="TextBox 7">
            <a:extLst>
              <a:ext uri="{FF2B5EF4-FFF2-40B4-BE49-F238E27FC236}">
                <a16:creationId xmlns:a16="http://schemas.microsoft.com/office/drawing/2014/main" id="{04311915-1057-F5AE-1DF8-2595EF64656B}"/>
              </a:ext>
            </a:extLst>
          </p:cNvPr>
          <p:cNvSpPr txBox="1"/>
          <p:nvPr/>
        </p:nvSpPr>
        <p:spPr>
          <a:xfrm>
            <a:off x="1692868" y="4849756"/>
            <a:ext cx="1749137" cy="276999"/>
          </a:xfrm>
          <a:prstGeom prst="rect">
            <a:avLst/>
          </a:prstGeom>
          <a:noFill/>
        </p:spPr>
        <p:txBody>
          <a:bodyPr wrap="square" rtlCol="0">
            <a:spAutoFit/>
          </a:bodyPr>
          <a:lstStyle/>
          <a:p>
            <a:r>
              <a:rPr lang="en-US" sz="1200" b="0" i="0" dirty="0">
                <a:solidFill>
                  <a:schemeClr val="tx1"/>
                </a:solidFill>
                <a:effectLst/>
                <a:latin typeface="Tahoma" panose="020B0604030504040204" pitchFamily="34" charset="0"/>
              </a:rPr>
              <a:t>888.SAFE AIR</a:t>
            </a:r>
            <a:endParaRPr lang="en-US" sz="1050" b="1" dirty="0">
              <a:solidFill>
                <a:schemeClr val="tx1"/>
              </a:solidFill>
            </a:endParaRPr>
          </a:p>
        </p:txBody>
      </p:sp>
      <p:sp>
        <p:nvSpPr>
          <p:cNvPr id="5" name="Rectangle 4">
            <a:extLst>
              <a:ext uri="{FF2B5EF4-FFF2-40B4-BE49-F238E27FC236}">
                <a16:creationId xmlns:a16="http://schemas.microsoft.com/office/drawing/2014/main" id="{79ABD730-EF20-E528-02F8-A46A6D5877EF}"/>
              </a:ext>
            </a:extLst>
          </p:cNvPr>
          <p:cNvSpPr/>
          <p:nvPr/>
        </p:nvSpPr>
        <p:spPr>
          <a:xfrm>
            <a:off x="5171440" y="2571750"/>
            <a:ext cx="3972560" cy="2634041"/>
          </a:xfrm>
          <a:prstGeom prst="rect">
            <a:avLst/>
          </a:prstGeom>
          <a:solidFill>
            <a:srgbClr val="93C185"/>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4" name="Picture 3" descr="A blue tree with no leaves&#10;&#10;Description automatically generated">
            <a:extLst>
              <a:ext uri="{FF2B5EF4-FFF2-40B4-BE49-F238E27FC236}">
                <a16:creationId xmlns:a16="http://schemas.microsoft.com/office/drawing/2014/main" id="{B7A50BE8-7ED7-41C4-3B55-AFB0D1014906}"/>
              </a:ext>
            </a:extLst>
          </p:cNvPr>
          <p:cNvPicPr>
            <a:picLocks noChangeAspect="1"/>
          </p:cNvPicPr>
          <p:nvPr/>
        </p:nvPicPr>
        <p:blipFill>
          <a:blip r:embed="rId5"/>
          <a:stretch>
            <a:fillRect/>
          </a:stretch>
        </p:blipFill>
        <p:spPr>
          <a:xfrm>
            <a:off x="5385907" y="2645605"/>
            <a:ext cx="3752428" cy="256018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7431D5-1832-87B8-4D6E-F3E7DBCBFD4D}"/>
              </a:ext>
            </a:extLst>
          </p:cNvPr>
          <p:cNvSpPr>
            <a:spLocks noGrp="1"/>
          </p:cNvSpPr>
          <p:nvPr>
            <p:ph type="title"/>
          </p:nvPr>
        </p:nvSpPr>
        <p:spPr>
          <a:xfrm>
            <a:off x="1071563" y="520700"/>
            <a:ext cx="7713662" cy="485775"/>
          </a:xfrm>
        </p:spPr>
        <p:txBody>
          <a:bodyPr wrap="square" anchor="ctr">
            <a:normAutofit fontScale="90000"/>
          </a:bodyPr>
          <a:lstStyle/>
          <a:p>
            <a:pPr>
              <a:lnSpc>
                <a:spcPct val="90000"/>
              </a:lnSpc>
            </a:pPr>
            <a:r>
              <a:rPr lang="en-US" sz="4000" b="1" dirty="0"/>
              <a:t>The Legacy – Hazardous Building Materials</a:t>
            </a:r>
            <a:br>
              <a:rPr lang="en-US" sz="1200" dirty="0"/>
            </a:br>
            <a:endParaRPr lang="en-US" sz="1200" b="0" i="0" u="none" strike="noStrike" kern="100" baseline="0" dirty="0"/>
          </a:p>
        </p:txBody>
      </p:sp>
      <p:pic>
        <p:nvPicPr>
          <p:cNvPr id="4" name="Picture 3">
            <a:extLst>
              <a:ext uri="{FF2B5EF4-FFF2-40B4-BE49-F238E27FC236}">
                <a16:creationId xmlns:a16="http://schemas.microsoft.com/office/drawing/2014/main" id="{4D608A8C-057B-C88A-D59C-2D1AE6585C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7598" y="1006475"/>
            <a:ext cx="2115606" cy="3386849"/>
          </a:xfrm>
          <a:prstGeom prst="rect">
            <a:avLst/>
          </a:prstGeom>
          <a:noFill/>
        </p:spPr>
      </p:pic>
      <p:pic>
        <p:nvPicPr>
          <p:cNvPr id="5" name="Picture 4">
            <a:extLst>
              <a:ext uri="{FF2B5EF4-FFF2-40B4-BE49-F238E27FC236}">
                <a16:creationId xmlns:a16="http://schemas.microsoft.com/office/drawing/2014/main" id="{8D89775B-61A3-951F-2E72-FB4FE824FD68}"/>
              </a:ext>
            </a:extLst>
          </p:cNvPr>
          <p:cNvPicPr>
            <a:picLocks noChangeAspect="1"/>
          </p:cNvPicPr>
          <p:nvPr/>
        </p:nvPicPr>
        <p:blipFill rotWithShape="1">
          <a:blip r:embed="rId4">
            <a:extLst>
              <a:ext uri="{28A0092B-C50C-407E-A947-70E740481C1C}">
                <a14:useLocalDpi xmlns:a14="http://schemas.microsoft.com/office/drawing/2010/main" val="0"/>
              </a:ext>
            </a:extLst>
          </a:blip>
          <a:srcRect l="22696" r="26628" b="12787"/>
          <a:stretch>
            <a:fillRect/>
          </a:stretch>
        </p:blipFill>
        <p:spPr bwMode="auto">
          <a:xfrm>
            <a:off x="3631964" y="1006474"/>
            <a:ext cx="2033993" cy="3386849"/>
          </a:xfrm>
          <a:prstGeom prst="rect">
            <a:avLst/>
          </a:prstGeom>
          <a:noFill/>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657E4E3B-F956-0797-55D2-5BCC31D9EE0E}"/>
              </a:ext>
            </a:extLst>
          </p:cNvPr>
          <p:cNvSpPr txBox="1"/>
          <p:nvPr/>
        </p:nvSpPr>
        <p:spPr>
          <a:xfrm>
            <a:off x="5665957" y="1161016"/>
            <a:ext cx="3485346" cy="2769989"/>
          </a:xfrm>
          <a:prstGeom prst="rect">
            <a:avLst/>
          </a:prstGeom>
          <a:noFill/>
        </p:spPr>
        <p:txBody>
          <a:bodyPr wrap="square" rtlCol="0">
            <a:spAutoFit/>
          </a:bodyPr>
          <a:lstStyle/>
          <a:p>
            <a:pPr marL="285750" lvl="2" indent="-285750">
              <a:buFont typeface="Wingdings" panose="05000000000000000000" pitchFamily="2" charset="2"/>
              <a:buChar char="Ø"/>
            </a:pPr>
            <a:r>
              <a:rPr lang="en-US" sz="2000" dirty="0"/>
              <a:t>Regulatory applicability</a:t>
            </a:r>
          </a:p>
          <a:p>
            <a:pPr marL="285750" lvl="2" indent="-285750">
              <a:buFont typeface="Wingdings" panose="05000000000000000000" pitchFamily="2" charset="2"/>
              <a:buChar char="Ø"/>
            </a:pPr>
            <a:r>
              <a:rPr lang="en-US" sz="2000" dirty="0"/>
              <a:t>Cost – Benefit of remedial and disposal resources</a:t>
            </a:r>
          </a:p>
          <a:p>
            <a:pPr marL="285750" lvl="2" indent="-285750">
              <a:buFont typeface="Wingdings" panose="05000000000000000000" pitchFamily="2" charset="2"/>
              <a:buChar char="Ø"/>
            </a:pPr>
            <a:r>
              <a:rPr lang="en-US" sz="2000" dirty="0"/>
              <a:t>Perception, Operations &amp; Maintenance</a:t>
            </a:r>
          </a:p>
          <a:p>
            <a:pPr marL="285750" lvl="2" indent="-285750">
              <a:buFont typeface="Wingdings" panose="05000000000000000000" pitchFamily="2" charset="2"/>
              <a:buChar char="Ø"/>
            </a:pPr>
            <a:r>
              <a:rPr lang="en-US" sz="2000" dirty="0"/>
              <a:t>Get the characterization right and the wastes to a minimum</a:t>
            </a:r>
          </a:p>
          <a:p>
            <a:endParaRPr lang="en-US" dirty="0"/>
          </a:p>
        </p:txBody>
      </p:sp>
    </p:spTree>
    <p:extLst>
      <p:ext uri="{BB962C8B-B14F-4D97-AF65-F5344CB8AC3E}">
        <p14:creationId xmlns:p14="http://schemas.microsoft.com/office/powerpoint/2010/main" val="486508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9435C8-5436-E256-9EC8-8CCA6D058028}"/>
              </a:ext>
            </a:extLst>
          </p:cNvPr>
          <p:cNvSpPr>
            <a:spLocks noGrp="1"/>
          </p:cNvSpPr>
          <p:nvPr>
            <p:ph type="title"/>
          </p:nvPr>
        </p:nvSpPr>
        <p:spPr>
          <a:xfrm>
            <a:off x="1071563" y="520700"/>
            <a:ext cx="7713662" cy="485775"/>
          </a:xfrm>
        </p:spPr>
        <p:txBody>
          <a:bodyPr wrap="square" anchor="ctr">
            <a:normAutofit fontScale="90000"/>
          </a:bodyPr>
          <a:lstStyle/>
          <a:p>
            <a:pPr>
              <a:lnSpc>
                <a:spcPct val="90000"/>
              </a:lnSpc>
            </a:pPr>
            <a:r>
              <a:rPr lang="en-US" sz="4000" b="1" dirty="0"/>
              <a:t>Asbestos – Minimization Opportunities</a:t>
            </a:r>
            <a:br>
              <a:rPr lang="en-US" sz="1200" dirty="0"/>
            </a:br>
            <a:endParaRPr lang="en-US" sz="1200" b="0" i="0" u="none" strike="noStrike" kern="100" baseline="0" dirty="0"/>
          </a:p>
        </p:txBody>
      </p:sp>
      <p:sp>
        <p:nvSpPr>
          <p:cNvPr id="4" name="TextBox 3">
            <a:extLst>
              <a:ext uri="{FF2B5EF4-FFF2-40B4-BE49-F238E27FC236}">
                <a16:creationId xmlns:a16="http://schemas.microsoft.com/office/drawing/2014/main" id="{947D5551-3202-3C39-5071-A49C0F7C7C02}"/>
              </a:ext>
            </a:extLst>
          </p:cNvPr>
          <p:cNvSpPr txBox="1"/>
          <p:nvPr/>
        </p:nvSpPr>
        <p:spPr>
          <a:xfrm>
            <a:off x="1112673" y="1014819"/>
            <a:ext cx="7672552" cy="1785104"/>
          </a:xfrm>
          <a:prstGeom prst="rect">
            <a:avLst/>
          </a:prstGeom>
          <a:noFill/>
        </p:spPr>
        <p:txBody>
          <a:bodyPr wrap="square" rtlCol="0">
            <a:spAutoFit/>
          </a:bodyPr>
          <a:lstStyle/>
          <a:p>
            <a:pPr marL="285750" lvl="2" indent="-285750">
              <a:buFont typeface="Wingdings" panose="05000000000000000000" pitchFamily="2" charset="2"/>
              <a:buChar char="Ø"/>
            </a:pPr>
            <a:r>
              <a:rPr lang="en-US" sz="1600" dirty="0"/>
              <a:t>Limited – “no safe limit” &amp; adds volume (and embedded energy) through secondary materials (poly)</a:t>
            </a:r>
          </a:p>
          <a:p>
            <a:pPr marL="285750" lvl="2" indent="-285750">
              <a:buFont typeface="Wingdings" panose="05000000000000000000" pitchFamily="2" charset="2"/>
              <a:buChar char="Ø"/>
            </a:pPr>
            <a:r>
              <a:rPr lang="en-US" sz="1600" dirty="0"/>
              <a:t>Options and regulatory structure exist to manage “in place” but not commonly considered in renovation work – no cut off dates</a:t>
            </a:r>
          </a:p>
          <a:p>
            <a:pPr marL="285750" lvl="2" indent="-285750">
              <a:buFont typeface="Wingdings" panose="05000000000000000000" pitchFamily="2" charset="2"/>
              <a:buChar char="Ø"/>
            </a:pPr>
            <a:r>
              <a:rPr lang="en-US" sz="1600" dirty="0"/>
              <a:t>Improve inspection/assessment to improve certainty that material streams contain asbestos, rather than using “presumptions”</a:t>
            </a:r>
          </a:p>
          <a:p>
            <a:endParaRPr lang="en-US" dirty="0"/>
          </a:p>
        </p:txBody>
      </p:sp>
      <p:pic>
        <p:nvPicPr>
          <p:cNvPr id="7" name="Picture 6">
            <a:extLst>
              <a:ext uri="{FF2B5EF4-FFF2-40B4-BE49-F238E27FC236}">
                <a16:creationId xmlns:a16="http://schemas.microsoft.com/office/drawing/2014/main" id="{F7A49ED9-1DBB-EB27-A0FE-31134077A960}"/>
              </a:ext>
            </a:extLst>
          </p:cNvPr>
          <p:cNvPicPr>
            <a:picLocks noChangeAspect="1"/>
          </p:cNvPicPr>
          <p:nvPr/>
        </p:nvPicPr>
        <p:blipFill>
          <a:blip r:embed="rId3"/>
          <a:stretch>
            <a:fillRect/>
          </a:stretch>
        </p:blipFill>
        <p:spPr>
          <a:xfrm>
            <a:off x="2663739" y="2615257"/>
            <a:ext cx="4363059" cy="2534004"/>
          </a:xfrm>
          <a:prstGeom prst="rect">
            <a:avLst/>
          </a:prstGeom>
        </p:spPr>
      </p:pic>
    </p:spTree>
    <p:extLst>
      <p:ext uri="{BB962C8B-B14F-4D97-AF65-F5344CB8AC3E}">
        <p14:creationId xmlns:p14="http://schemas.microsoft.com/office/powerpoint/2010/main" val="4191930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D2A95-60B1-EBF8-4A3A-6951CFC46E58}"/>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0F060FA-0E41-8A47-1B93-6E2088A9150A}"/>
              </a:ext>
            </a:extLst>
          </p:cNvPr>
          <p:cNvSpPr>
            <a:spLocks noGrp="1"/>
          </p:cNvSpPr>
          <p:nvPr>
            <p:ph type="title"/>
          </p:nvPr>
        </p:nvSpPr>
        <p:spPr>
          <a:xfrm>
            <a:off x="1071563" y="237655"/>
            <a:ext cx="7713662" cy="485775"/>
          </a:xfrm>
        </p:spPr>
        <p:txBody>
          <a:bodyPr wrap="square" anchor="ctr">
            <a:normAutofit fontScale="90000"/>
          </a:bodyPr>
          <a:lstStyle/>
          <a:p>
            <a:pPr>
              <a:lnSpc>
                <a:spcPct val="90000"/>
              </a:lnSpc>
            </a:pPr>
            <a:r>
              <a:rPr lang="en-US" sz="4000" b="1" dirty="0"/>
              <a:t>Lead – Minimization Opportunities</a:t>
            </a:r>
            <a:br>
              <a:rPr lang="en-US" sz="1200" dirty="0"/>
            </a:br>
            <a:endParaRPr lang="en-US" sz="1200" b="0" i="0" u="none" strike="noStrike" kern="100" baseline="0" dirty="0"/>
          </a:p>
        </p:txBody>
      </p:sp>
      <p:sp>
        <p:nvSpPr>
          <p:cNvPr id="4" name="TextBox 3">
            <a:extLst>
              <a:ext uri="{FF2B5EF4-FFF2-40B4-BE49-F238E27FC236}">
                <a16:creationId xmlns:a16="http://schemas.microsoft.com/office/drawing/2014/main" id="{E6193FBB-F9BB-F031-ECA4-E03FDEE828FB}"/>
              </a:ext>
            </a:extLst>
          </p:cNvPr>
          <p:cNvSpPr txBox="1"/>
          <p:nvPr/>
        </p:nvSpPr>
        <p:spPr>
          <a:xfrm>
            <a:off x="735724" y="723430"/>
            <a:ext cx="4590656" cy="3908762"/>
          </a:xfrm>
          <a:prstGeom prst="rect">
            <a:avLst/>
          </a:prstGeom>
          <a:noFill/>
        </p:spPr>
        <p:txBody>
          <a:bodyPr wrap="square" rtlCol="0">
            <a:spAutoFit/>
          </a:bodyPr>
          <a:lstStyle/>
          <a:p>
            <a:pPr marL="285750" lvl="2" indent="-285750">
              <a:buFont typeface="Wingdings" panose="05000000000000000000" pitchFamily="2" charset="2"/>
              <a:buChar char="Ø"/>
            </a:pPr>
            <a:r>
              <a:rPr lang="en-US" sz="1800" dirty="0"/>
              <a:t>Limited – better than Asbestos/PCBs</a:t>
            </a:r>
          </a:p>
          <a:p>
            <a:pPr marL="285750" lvl="2" indent="-285750">
              <a:buFont typeface="Wingdings" panose="05000000000000000000" pitchFamily="2" charset="2"/>
              <a:buChar char="Ø"/>
            </a:pPr>
            <a:r>
              <a:rPr lang="en-US" sz="1800" dirty="0"/>
              <a:t>General demolition and Lead Based Paint (LBP) components </a:t>
            </a:r>
          </a:p>
          <a:p>
            <a:pPr marL="285750" lvl="2" indent="-285750">
              <a:buFont typeface="Wingdings" panose="05000000000000000000" pitchFamily="2" charset="2"/>
              <a:buChar char="Ø"/>
            </a:pPr>
            <a:r>
              <a:rPr lang="en-US" sz="1800" dirty="0"/>
              <a:t>Consequence – still lead </a:t>
            </a:r>
          </a:p>
          <a:p>
            <a:pPr marL="285750" lvl="2" indent="-285750">
              <a:buFont typeface="Wingdings" panose="05000000000000000000" pitchFamily="2" charset="2"/>
              <a:buChar char="Ø"/>
            </a:pPr>
            <a:r>
              <a:rPr lang="en-US" sz="1800" dirty="0"/>
              <a:t>Selective deconstruction – doesn’t have to be lead abatement; allowances for worker protection and process control – minimize the regulated stream</a:t>
            </a:r>
          </a:p>
          <a:p>
            <a:pPr marL="285750" lvl="2" indent="-285750">
              <a:buFont typeface="Wingdings" panose="05000000000000000000" pitchFamily="2" charset="2"/>
              <a:buChar char="Ø"/>
            </a:pPr>
            <a:r>
              <a:rPr lang="en-US" sz="1800" dirty="0"/>
              <a:t>Advantages – potential to recover / reuse architectural/dimensional materials</a:t>
            </a:r>
          </a:p>
          <a:p>
            <a:pPr marL="285750" lvl="2" indent="-285750">
              <a:buFont typeface="Wingdings" panose="05000000000000000000" pitchFamily="2" charset="2"/>
              <a:buChar char="Ø"/>
            </a:pPr>
            <a:r>
              <a:rPr lang="en-US" sz="1800" dirty="0"/>
              <a:t>Improvement – chemical coating removal </a:t>
            </a:r>
          </a:p>
          <a:p>
            <a:endParaRPr lang="en-US" dirty="0"/>
          </a:p>
        </p:txBody>
      </p:sp>
      <p:pic>
        <p:nvPicPr>
          <p:cNvPr id="2" name="Picture 1" descr="A white wall with carved pillars&#10;&#10;AI-generated content may be incorrect.">
            <a:extLst>
              <a:ext uri="{FF2B5EF4-FFF2-40B4-BE49-F238E27FC236}">
                <a16:creationId xmlns:a16="http://schemas.microsoft.com/office/drawing/2014/main" id="{26B42995-384A-5E62-B872-991B15B1BB21}"/>
              </a:ext>
            </a:extLst>
          </p:cNvPr>
          <p:cNvPicPr>
            <a:picLocks noChangeAspect="1"/>
          </p:cNvPicPr>
          <p:nvPr/>
        </p:nvPicPr>
        <p:blipFill>
          <a:blip r:embed="rId3"/>
          <a:stretch>
            <a:fillRect/>
          </a:stretch>
        </p:blipFill>
        <p:spPr>
          <a:xfrm>
            <a:off x="5326380" y="798786"/>
            <a:ext cx="4045914" cy="4344714"/>
          </a:xfrm>
          <a:prstGeom prst="rect">
            <a:avLst/>
          </a:prstGeom>
        </p:spPr>
      </p:pic>
    </p:spTree>
    <p:extLst>
      <p:ext uri="{BB962C8B-B14F-4D97-AF65-F5344CB8AC3E}">
        <p14:creationId xmlns:p14="http://schemas.microsoft.com/office/powerpoint/2010/main" val="3798342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E8FF2-DD85-1B4D-9159-B27D67997AD4}"/>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311463C6-C643-2B5B-37D6-AED3DFFF4514}"/>
              </a:ext>
            </a:extLst>
          </p:cNvPr>
          <p:cNvSpPr>
            <a:spLocks noGrp="1"/>
          </p:cNvSpPr>
          <p:nvPr>
            <p:ph type="title"/>
          </p:nvPr>
        </p:nvSpPr>
        <p:spPr>
          <a:xfrm>
            <a:off x="1071563" y="520700"/>
            <a:ext cx="7713662" cy="485775"/>
          </a:xfrm>
        </p:spPr>
        <p:txBody>
          <a:bodyPr wrap="square" anchor="ctr">
            <a:normAutofit fontScale="90000"/>
          </a:bodyPr>
          <a:lstStyle/>
          <a:p>
            <a:pPr>
              <a:lnSpc>
                <a:spcPct val="90000"/>
              </a:lnSpc>
            </a:pPr>
            <a:r>
              <a:rPr lang="en-US" sz="4000" b="1" dirty="0"/>
              <a:t>PCBs – Minimization Opportunities</a:t>
            </a:r>
            <a:br>
              <a:rPr lang="en-US" sz="1200" dirty="0"/>
            </a:br>
            <a:endParaRPr lang="en-US" sz="1200" b="0" i="0" u="none" strike="noStrike" kern="100" baseline="0" dirty="0"/>
          </a:p>
        </p:txBody>
      </p:sp>
      <p:sp>
        <p:nvSpPr>
          <p:cNvPr id="4" name="TextBox 3">
            <a:extLst>
              <a:ext uri="{FF2B5EF4-FFF2-40B4-BE49-F238E27FC236}">
                <a16:creationId xmlns:a16="http://schemas.microsoft.com/office/drawing/2014/main" id="{073C69DA-3E2D-6D39-59F3-78079FF4F392}"/>
              </a:ext>
            </a:extLst>
          </p:cNvPr>
          <p:cNvSpPr txBox="1"/>
          <p:nvPr/>
        </p:nvSpPr>
        <p:spPr>
          <a:xfrm>
            <a:off x="780173" y="1204794"/>
            <a:ext cx="4506722" cy="3077766"/>
          </a:xfrm>
          <a:prstGeom prst="rect">
            <a:avLst/>
          </a:prstGeom>
          <a:noFill/>
        </p:spPr>
        <p:txBody>
          <a:bodyPr wrap="square" rtlCol="0">
            <a:spAutoFit/>
          </a:bodyPr>
          <a:lstStyle/>
          <a:p>
            <a:pPr marL="285750" lvl="2" indent="-285750">
              <a:buFont typeface="Wingdings" panose="05000000000000000000" pitchFamily="2" charset="2"/>
              <a:buChar char="Ø"/>
            </a:pPr>
            <a:r>
              <a:rPr lang="en-US" sz="2000" dirty="0"/>
              <a:t>Limited – what level of confidence?</a:t>
            </a:r>
          </a:p>
          <a:p>
            <a:pPr marL="285750" lvl="2" indent="-285750">
              <a:buFont typeface="Wingdings" panose="05000000000000000000" pitchFamily="2" charset="2"/>
              <a:buChar char="Ø"/>
            </a:pPr>
            <a:r>
              <a:rPr lang="en-US" sz="2000" dirty="0"/>
              <a:t>Thin line between waste differentiators (PCB Bulk Product vs PCB Remediation )</a:t>
            </a:r>
          </a:p>
          <a:p>
            <a:pPr marL="285750" indent="-285750">
              <a:buFont typeface="Wingdings" panose="05000000000000000000" pitchFamily="2" charset="2"/>
              <a:buChar char="Ø"/>
            </a:pPr>
            <a:r>
              <a:rPr lang="en-US" sz="2000" dirty="0"/>
              <a:t>Reinterpretation – improved handling and greater efficacy in project flows.</a:t>
            </a:r>
          </a:p>
          <a:p>
            <a:pPr marL="285750" lvl="2" indent="-285750">
              <a:buFont typeface="Wingdings" panose="05000000000000000000" pitchFamily="2" charset="2"/>
              <a:buChar char="Ø"/>
            </a:pPr>
            <a:r>
              <a:rPr lang="en-US" sz="2000" dirty="0"/>
              <a:t>Often commingled with other HBM (asbestos/lead)</a:t>
            </a:r>
          </a:p>
          <a:p>
            <a:endParaRPr lang="en-US" dirty="0"/>
          </a:p>
        </p:txBody>
      </p:sp>
      <p:pic>
        <p:nvPicPr>
          <p:cNvPr id="2" name="Picture 1" descr="A diagram of different types of concrete&#10;&#10;AI-generated content may be incorrect.">
            <a:extLst>
              <a:ext uri="{FF2B5EF4-FFF2-40B4-BE49-F238E27FC236}">
                <a16:creationId xmlns:a16="http://schemas.microsoft.com/office/drawing/2014/main" id="{94D17F38-4B51-AA7E-681E-789918A78C9F}"/>
              </a:ext>
            </a:extLst>
          </p:cNvPr>
          <p:cNvPicPr>
            <a:picLocks noChangeAspect="1"/>
          </p:cNvPicPr>
          <p:nvPr/>
        </p:nvPicPr>
        <p:blipFill>
          <a:blip r:embed="rId3"/>
          <a:stretch>
            <a:fillRect/>
          </a:stretch>
        </p:blipFill>
        <p:spPr>
          <a:xfrm>
            <a:off x="5286895" y="933562"/>
            <a:ext cx="3857105" cy="4209938"/>
          </a:xfrm>
          <a:prstGeom prst="rect">
            <a:avLst/>
          </a:prstGeom>
        </p:spPr>
      </p:pic>
    </p:spTree>
    <p:extLst>
      <p:ext uri="{BB962C8B-B14F-4D97-AF65-F5344CB8AC3E}">
        <p14:creationId xmlns:p14="http://schemas.microsoft.com/office/powerpoint/2010/main" val="1996880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F1BE2-5BDE-4680-EC88-98D90307AE11}"/>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1E6C7EDA-EF51-3E99-CACE-8D2BFEC14D60}"/>
              </a:ext>
            </a:extLst>
          </p:cNvPr>
          <p:cNvSpPr>
            <a:spLocks noGrp="1"/>
          </p:cNvSpPr>
          <p:nvPr>
            <p:ph type="title"/>
          </p:nvPr>
        </p:nvSpPr>
        <p:spPr>
          <a:xfrm>
            <a:off x="1071563" y="520700"/>
            <a:ext cx="7713662" cy="485775"/>
          </a:xfrm>
        </p:spPr>
        <p:txBody>
          <a:bodyPr wrap="square" anchor="ctr">
            <a:normAutofit fontScale="90000"/>
          </a:bodyPr>
          <a:lstStyle/>
          <a:p>
            <a:pPr>
              <a:lnSpc>
                <a:spcPct val="90000"/>
              </a:lnSpc>
            </a:pPr>
            <a:r>
              <a:rPr lang="en-US" sz="4000" b="1" dirty="0"/>
              <a:t>Mercury</a:t>
            </a:r>
            <a:br>
              <a:rPr lang="en-US" sz="1200" dirty="0"/>
            </a:br>
            <a:endParaRPr lang="en-US" sz="1200" b="0" i="0" u="none" strike="noStrike" kern="100" baseline="0" dirty="0"/>
          </a:p>
        </p:txBody>
      </p:sp>
      <p:sp>
        <p:nvSpPr>
          <p:cNvPr id="4" name="TextBox 3">
            <a:extLst>
              <a:ext uri="{FF2B5EF4-FFF2-40B4-BE49-F238E27FC236}">
                <a16:creationId xmlns:a16="http://schemas.microsoft.com/office/drawing/2014/main" id="{200459EC-5875-3DF1-C8FE-84CC13FC3A1E}"/>
              </a:ext>
            </a:extLst>
          </p:cNvPr>
          <p:cNvSpPr txBox="1"/>
          <p:nvPr/>
        </p:nvSpPr>
        <p:spPr>
          <a:xfrm>
            <a:off x="780173" y="1214319"/>
            <a:ext cx="4722852" cy="2462213"/>
          </a:xfrm>
          <a:prstGeom prst="rect">
            <a:avLst/>
          </a:prstGeom>
          <a:noFill/>
        </p:spPr>
        <p:txBody>
          <a:bodyPr wrap="square" rtlCol="0">
            <a:spAutoFit/>
          </a:bodyPr>
          <a:lstStyle/>
          <a:p>
            <a:pPr marL="285750" lvl="2" indent="-285750">
              <a:buFont typeface="Wingdings" panose="05000000000000000000" pitchFamily="2" charset="2"/>
              <a:buChar char="Ø"/>
            </a:pPr>
            <a:r>
              <a:rPr lang="en-US" sz="2000" dirty="0"/>
              <a:t>Blessedly less common in paints and coatings</a:t>
            </a:r>
          </a:p>
          <a:p>
            <a:pPr marL="285750" lvl="2" indent="-285750">
              <a:buFont typeface="Wingdings" panose="05000000000000000000" pitchFamily="2" charset="2"/>
              <a:buChar char="Ø"/>
            </a:pPr>
            <a:endParaRPr lang="en-US" sz="2000" dirty="0"/>
          </a:p>
          <a:p>
            <a:pPr marL="285750" lvl="2" indent="-285750">
              <a:buFont typeface="Wingdings" panose="05000000000000000000" pitchFamily="2" charset="2"/>
              <a:buChar char="Ø"/>
            </a:pPr>
            <a:r>
              <a:rPr lang="en-US" sz="2000" dirty="0"/>
              <a:t>Mostly found in switches, lighting systems</a:t>
            </a:r>
          </a:p>
          <a:p>
            <a:pPr marL="285750" lvl="2" indent="-285750">
              <a:buFont typeface="Wingdings" panose="05000000000000000000" pitchFamily="2" charset="2"/>
              <a:buChar char="Ø"/>
            </a:pPr>
            <a:endParaRPr lang="en-US" sz="2000" dirty="0"/>
          </a:p>
          <a:p>
            <a:pPr marL="285750" lvl="2" indent="-285750">
              <a:buFont typeface="Wingdings" panose="05000000000000000000" pitchFamily="2" charset="2"/>
              <a:buChar char="Ø"/>
            </a:pPr>
            <a:r>
              <a:rPr lang="en-US" sz="2000" dirty="0"/>
              <a:t>Purpose specific</a:t>
            </a:r>
          </a:p>
          <a:p>
            <a:endParaRPr lang="en-US" dirty="0"/>
          </a:p>
        </p:txBody>
      </p:sp>
      <p:pic>
        <p:nvPicPr>
          <p:cNvPr id="6" name="Picture 5" descr="A close-up of a liquid&#10;&#10;AI-generated content may be incorrect.">
            <a:extLst>
              <a:ext uri="{FF2B5EF4-FFF2-40B4-BE49-F238E27FC236}">
                <a16:creationId xmlns:a16="http://schemas.microsoft.com/office/drawing/2014/main" id="{6692EE06-4406-524A-0962-0694C5857DF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040236" y="1312410"/>
            <a:ext cx="3103764" cy="3103764"/>
          </a:xfrm>
          <a:prstGeom prst="rect">
            <a:avLst/>
          </a:prstGeom>
        </p:spPr>
      </p:pic>
    </p:spTree>
    <p:extLst>
      <p:ext uri="{BB962C8B-B14F-4D97-AF65-F5344CB8AC3E}">
        <p14:creationId xmlns:p14="http://schemas.microsoft.com/office/powerpoint/2010/main" val="1271942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8CD2F-64B9-251C-2C67-3A2E01DA7B00}"/>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D0B2346A-17F4-0170-1D31-6B383827215C}"/>
              </a:ext>
            </a:extLst>
          </p:cNvPr>
          <p:cNvSpPr>
            <a:spLocks noGrp="1"/>
          </p:cNvSpPr>
          <p:nvPr>
            <p:ph type="title"/>
          </p:nvPr>
        </p:nvSpPr>
        <p:spPr>
          <a:xfrm>
            <a:off x="1071563" y="520700"/>
            <a:ext cx="7713662" cy="485775"/>
          </a:xfrm>
        </p:spPr>
        <p:txBody>
          <a:bodyPr wrap="square" anchor="ctr">
            <a:normAutofit fontScale="90000"/>
          </a:bodyPr>
          <a:lstStyle/>
          <a:p>
            <a:pPr>
              <a:lnSpc>
                <a:spcPct val="90000"/>
              </a:lnSpc>
            </a:pPr>
            <a:r>
              <a:rPr lang="en-US" sz="4000" b="1" dirty="0"/>
              <a:t>PFAS?</a:t>
            </a:r>
            <a:br>
              <a:rPr lang="en-US" sz="1200" dirty="0"/>
            </a:br>
            <a:endParaRPr lang="en-US" sz="1200" b="0" i="0" u="none" strike="noStrike" kern="100" baseline="0" dirty="0"/>
          </a:p>
        </p:txBody>
      </p:sp>
      <p:sp>
        <p:nvSpPr>
          <p:cNvPr id="4" name="TextBox 3">
            <a:extLst>
              <a:ext uri="{FF2B5EF4-FFF2-40B4-BE49-F238E27FC236}">
                <a16:creationId xmlns:a16="http://schemas.microsoft.com/office/drawing/2014/main" id="{674160DF-B144-7E67-6FA1-32638E81C0E9}"/>
              </a:ext>
            </a:extLst>
          </p:cNvPr>
          <p:cNvSpPr txBox="1"/>
          <p:nvPr/>
        </p:nvSpPr>
        <p:spPr>
          <a:xfrm>
            <a:off x="1071563" y="2822222"/>
            <a:ext cx="8072437" cy="1538883"/>
          </a:xfrm>
          <a:prstGeom prst="rect">
            <a:avLst/>
          </a:prstGeom>
          <a:noFill/>
        </p:spPr>
        <p:txBody>
          <a:bodyPr wrap="square" rtlCol="0">
            <a:spAutoFit/>
          </a:bodyPr>
          <a:lstStyle/>
          <a:p>
            <a:pPr marL="285750" lvl="2" indent="-285750">
              <a:buFont typeface="Wingdings" panose="05000000000000000000" pitchFamily="2" charset="2"/>
              <a:buChar char="Ø"/>
            </a:pPr>
            <a:r>
              <a:rPr lang="en-US" sz="2000" dirty="0"/>
              <a:t>Evolving regulatory structure</a:t>
            </a:r>
          </a:p>
          <a:p>
            <a:pPr marL="285750" lvl="2" indent="-285750">
              <a:buFont typeface="Wingdings" panose="05000000000000000000" pitchFamily="2" charset="2"/>
              <a:buChar char="Ø"/>
            </a:pPr>
            <a:endParaRPr lang="en-US" sz="2000" dirty="0"/>
          </a:p>
          <a:p>
            <a:pPr marL="285750" lvl="2" indent="-285750">
              <a:buFont typeface="Wingdings" panose="05000000000000000000" pitchFamily="2" charset="2"/>
              <a:buChar char="Ø"/>
            </a:pPr>
            <a:r>
              <a:rPr lang="en-US" sz="2000" dirty="0"/>
              <a:t>Potential for dramatic impacts on material stream identification/characterization/disposal</a:t>
            </a:r>
          </a:p>
          <a:p>
            <a:endParaRPr lang="en-US" dirty="0"/>
          </a:p>
        </p:txBody>
      </p:sp>
      <p:pic>
        <p:nvPicPr>
          <p:cNvPr id="2" name="Picture 1">
            <a:extLst>
              <a:ext uri="{FF2B5EF4-FFF2-40B4-BE49-F238E27FC236}">
                <a16:creationId xmlns:a16="http://schemas.microsoft.com/office/drawing/2014/main" id="{DD58E61A-BB3C-1C8F-2EE4-AC20BEF8517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964" y="839564"/>
            <a:ext cx="8229327" cy="1982658"/>
          </a:xfrm>
          <a:prstGeom prst="rect">
            <a:avLst/>
          </a:prstGeom>
          <a:noFill/>
        </p:spPr>
      </p:pic>
    </p:spTree>
    <p:extLst>
      <p:ext uri="{BB962C8B-B14F-4D97-AF65-F5344CB8AC3E}">
        <p14:creationId xmlns:p14="http://schemas.microsoft.com/office/powerpoint/2010/main" val="881717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EC2EC-8441-251F-671B-FE2ACCC334A9}"/>
              </a:ext>
            </a:extLst>
          </p:cNvPr>
          <p:cNvSpPr>
            <a:spLocks noGrp="1"/>
          </p:cNvSpPr>
          <p:nvPr>
            <p:ph type="title"/>
          </p:nvPr>
        </p:nvSpPr>
        <p:spPr>
          <a:xfrm>
            <a:off x="4057650" y="214490"/>
            <a:ext cx="5086350" cy="2244371"/>
          </a:xfrm>
        </p:spPr>
        <p:txBody>
          <a:bodyPr/>
          <a:lstStyle/>
          <a:p>
            <a:pPr algn="ctr"/>
            <a:r>
              <a:rPr lang="en-US" b="1" dirty="0"/>
              <a:t>Improving Circularity for “Harder to Recycle” Material Streams</a:t>
            </a:r>
            <a:br>
              <a:rPr lang="en-US" dirty="0"/>
            </a:br>
            <a:endParaRPr lang="en-US" dirty="0"/>
          </a:p>
        </p:txBody>
      </p:sp>
      <p:sp>
        <p:nvSpPr>
          <p:cNvPr id="3" name="Subtitle 2">
            <a:extLst>
              <a:ext uri="{FF2B5EF4-FFF2-40B4-BE49-F238E27FC236}">
                <a16:creationId xmlns:a16="http://schemas.microsoft.com/office/drawing/2014/main" id="{D43D27D8-0A57-E344-D93A-C16D7BEAD56D}"/>
              </a:ext>
            </a:extLst>
          </p:cNvPr>
          <p:cNvSpPr>
            <a:spLocks noGrp="1"/>
          </p:cNvSpPr>
          <p:nvPr>
            <p:ph type="subTitle" idx="1"/>
          </p:nvPr>
        </p:nvSpPr>
        <p:spPr>
          <a:xfrm>
            <a:off x="-436616" y="2470148"/>
            <a:ext cx="9580616" cy="1176300"/>
          </a:xfrm>
        </p:spPr>
        <p:txBody>
          <a:bodyPr/>
          <a:lstStyle/>
          <a:p>
            <a:pPr lvl="1">
              <a:buFont typeface="Wingdings" panose="05000000000000000000" pitchFamily="2" charset="2"/>
              <a:buChar char="Ø"/>
            </a:pPr>
            <a:r>
              <a:rPr lang="en-US" sz="1800" dirty="0"/>
              <a:t>What are “hard to recycle” materials?  Carpets, mixed streams of foams, films, cardboard, wood scrap – often in same containers</a:t>
            </a:r>
          </a:p>
          <a:p>
            <a:pPr lvl="1">
              <a:buFont typeface="Wingdings" panose="05000000000000000000" pitchFamily="2" charset="2"/>
              <a:buChar char="Ø"/>
            </a:pPr>
            <a:r>
              <a:rPr lang="en-US" sz="1800" dirty="0"/>
              <a:t>Various estimates on total tons recycled vs wasted; smaller projects can have higher waste rates</a:t>
            </a:r>
          </a:p>
          <a:p>
            <a:pPr lvl="1">
              <a:buFont typeface="Wingdings" panose="05000000000000000000" pitchFamily="2" charset="2"/>
              <a:buChar char="Ø"/>
            </a:pPr>
            <a:r>
              <a:rPr lang="en-US" sz="1800" dirty="0"/>
              <a:t>Have a plan – what materials, how much, avoid accumulation – Disney goal is 90% diversion in construction projects</a:t>
            </a:r>
          </a:p>
          <a:p>
            <a:endParaRPr lang="en-US" dirty="0"/>
          </a:p>
        </p:txBody>
      </p:sp>
      <p:pic>
        <p:nvPicPr>
          <p:cNvPr id="5" name="Picture 4" descr="A chart of different types of plastic recycling&#10;&#10;AI-generated content may be incorrect.">
            <a:extLst>
              <a:ext uri="{FF2B5EF4-FFF2-40B4-BE49-F238E27FC236}">
                <a16:creationId xmlns:a16="http://schemas.microsoft.com/office/drawing/2014/main" id="{B117D29E-F1AC-8865-8EDB-8B2BEBFC414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54398" y="0"/>
            <a:ext cx="3599203" cy="2458861"/>
          </a:xfrm>
          <a:prstGeom prst="rect">
            <a:avLst/>
          </a:prstGeom>
        </p:spPr>
      </p:pic>
    </p:spTree>
    <p:extLst>
      <p:ext uri="{BB962C8B-B14F-4D97-AF65-F5344CB8AC3E}">
        <p14:creationId xmlns:p14="http://schemas.microsoft.com/office/powerpoint/2010/main" val="1289468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9EB78-B330-FDC3-2072-24521202881F}"/>
              </a:ext>
            </a:extLst>
          </p:cNvPr>
          <p:cNvSpPr>
            <a:spLocks noGrp="1"/>
          </p:cNvSpPr>
          <p:nvPr>
            <p:ph type="title"/>
          </p:nvPr>
        </p:nvSpPr>
        <p:spPr>
          <a:xfrm>
            <a:off x="4572000" y="912525"/>
            <a:ext cx="3917244" cy="755700"/>
          </a:xfrm>
        </p:spPr>
        <p:txBody>
          <a:bodyPr/>
          <a:lstStyle/>
          <a:p>
            <a:r>
              <a:rPr lang="en-US" dirty="0"/>
              <a:t>“National Sword”</a:t>
            </a:r>
          </a:p>
        </p:txBody>
      </p:sp>
      <p:sp>
        <p:nvSpPr>
          <p:cNvPr id="3" name="Subtitle 2">
            <a:extLst>
              <a:ext uri="{FF2B5EF4-FFF2-40B4-BE49-F238E27FC236}">
                <a16:creationId xmlns:a16="http://schemas.microsoft.com/office/drawing/2014/main" id="{06603607-E48C-0A87-D531-12B04AF6FDAD}"/>
              </a:ext>
            </a:extLst>
          </p:cNvPr>
          <p:cNvSpPr>
            <a:spLocks noGrp="1"/>
          </p:cNvSpPr>
          <p:nvPr>
            <p:ph type="subTitle" idx="1"/>
          </p:nvPr>
        </p:nvSpPr>
        <p:spPr>
          <a:xfrm>
            <a:off x="0" y="2825956"/>
            <a:ext cx="9144000" cy="1176300"/>
          </a:xfrm>
        </p:spPr>
        <p:txBody>
          <a:bodyPr/>
          <a:lstStyle/>
          <a:p>
            <a:pPr marL="0" indent="6350"/>
            <a:r>
              <a:rPr lang="en-US" sz="2000" b="1" dirty="0"/>
              <a:t>Understand end market/user specifications for contamination/material stream conformance – there are quality standards – these bales were formerly “recycled” … somewhere else, but can be co-processed for cement </a:t>
            </a:r>
          </a:p>
          <a:p>
            <a:endParaRPr lang="en-US" sz="2000" b="1" dirty="0"/>
          </a:p>
        </p:txBody>
      </p:sp>
      <p:pic>
        <p:nvPicPr>
          <p:cNvPr id="4" name="Picture 3" descr="A pile of cardboard and plastic&#10;&#10;AI-generated content may be incorrect.">
            <a:extLst>
              <a:ext uri="{FF2B5EF4-FFF2-40B4-BE49-F238E27FC236}">
                <a16:creationId xmlns:a16="http://schemas.microsoft.com/office/drawing/2014/main" id="{10B30F32-EF77-991E-8476-C8D2CD64B2CE}"/>
              </a:ext>
            </a:extLst>
          </p:cNvPr>
          <p:cNvPicPr>
            <a:picLocks noChangeAspect="1"/>
          </p:cNvPicPr>
          <p:nvPr/>
        </p:nvPicPr>
        <p:blipFill>
          <a:blip r:embed="rId3"/>
          <a:stretch>
            <a:fillRect/>
          </a:stretch>
        </p:blipFill>
        <p:spPr>
          <a:xfrm>
            <a:off x="-11290" y="-79022"/>
            <a:ext cx="4046071" cy="2650773"/>
          </a:xfrm>
          <a:prstGeom prst="rect">
            <a:avLst/>
          </a:prstGeom>
        </p:spPr>
      </p:pic>
    </p:spTree>
    <p:extLst>
      <p:ext uri="{BB962C8B-B14F-4D97-AF65-F5344CB8AC3E}">
        <p14:creationId xmlns:p14="http://schemas.microsoft.com/office/powerpoint/2010/main" val="3241573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6A90BE-254F-E0C3-EE23-C8A830421952}"/>
              </a:ext>
            </a:extLst>
          </p:cNvPr>
          <p:cNvSpPr>
            <a:spLocks noGrp="1"/>
          </p:cNvSpPr>
          <p:nvPr>
            <p:ph type="title"/>
          </p:nvPr>
        </p:nvSpPr>
        <p:spPr>
          <a:xfrm>
            <a:off x="722489" y="521208"/>
            <a:ext cx="8421511" cy="484500"/>
          </a:xfrm>
        </p:spPr>
        <p:txBody>
          <a:bodyPr/>
          <a:lstStyle/>
          <a:p>
            <a:r>
              <a:rPr lang="en-US" dirty="0"/>
              <a:t>What level of “pre-processing” or on-site management is needed? </a:t>
            </a:r>
          </a:p>
        </p:txBody>
      </p:sp>
      <p:pic>
        <p:nvPicPr>
          <p:cNvPr id="6" name="Picture 5">
            <a:extLst>
              <a:ext uri="{FF2B5EF4-FFF2-40B4-BE49-F238E27FC236}">
                <a16:creationId xmlns:a16="http://schemas.microsoft.com/office/drawing/2014/main" id="{D8377F3A-22A7-B406-8B11-9FB789024A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489" y="1386204"/>
            <a:ext cx="3970968" cy="2978467"/>
          </a:xfrm>
          <a:prstGeom prst="rect">
            <a:avLst/>
          </a:prstGeom>
          <a:noFill/>
        </p:spPr>
      </p:pic>
      <p:pic>
        <p:nvPicPr>
          <p:cNvPr id="7" name="Picture 6" descr="BEWiSynbra launches the world's first 100% recycled EPS - BEWiSynbra Group  AB (publ)">
            <a:extLst>
              <a:ext uri="{FF2B5EF4-FFF2-40B4-BE49-F238E27FC236}">
                <a16:creationId xmlns:a16="http://schemas.microsoft.com/office/drawing/2014/main" id="{BD2278DF-CE44-27D2-1313-9A2BAC100C2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1273" y="1569157"/>
            <a:ext cx="4192727" cy="2795516"/>
          </a:xfrm>
          <a:prstGeom prst="rect">
            <a:avLst/>
          </a:prstGeom>
          <a:noFill/>
          <a:ln>
            <a:noFill/>
          </a:ln>
        </p:spPr>
      </p:pic>
    </p:spTree>
    <p:extLst>
      <p:ext uri="{BB962C8B-B14F-4D97-AF65-F5344CB8AC3E}">
        <p14:creationId xmlns:p14="http://schemas.microsoft.com/office/powerpoint/2010/main" val="2735997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8B474-671D-7212-C8E7-0DF00BF278D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73E4B82-EBB8-D00B-A613-0EB1B77792B1}"/>
              </a:ext>
            </a:extLst>
          </p:cNvPr>
          <p:cNvSpPr>
            <a:spLocks noGrp="1"/>
          </p:cNvSpPr>
          <p:nvPr>
            <p:ph type="title"/>
          </p:nvPr>
        </p:nvSpPr>
        <p:spPr>
          <a:xfrm>
            <a:off x="722489" y="521208"/>
            <a:ext cx="8421511" cy="484500"/>
          </a:xfrm>
        </p:spPr>
        <p:txBody>
          <a:bodyPr/>
          <a:lstStyle/>
          <a:p>
            <a:r>
              <a:rPr lang="en-US" dirty="0"/>
              <a:t>What do we do with this stuff? </a:t>
            </a:r>
          </a:p>
        </p:txBody>
      </p:sp>
      <p:pic>
        <p:nvPicPr>
          <p:cNvPr id="2" name="Picture 1" descr="A close-up of some green grass&#10;&#10;AI-generated content may be incorrect.">
            <a:extLst>
              <a:ext uri="{FF2B5EF4-FFF2-40B4-BE49-F238E27FC236}">
                <a16:creationId xmlns:a16="http://schemas.microsoft.com/office/drawing/2014/main" id="{65372F62-A491-9DB9-F853-A61F35046B0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2638" y="1310604"/>
            <a:ext cx="4115435" cy="3086735"/>
          </a:xfrm>
          <a:prstGeom prst="rect">
            <a:avLst/>
          </a:prstGeom>
          <a:noFill/>
        </p:spPr>
      </p:pic>
    </p:spTree>
    <p:extLst>
      <p:ext uri="{BB962C8B-B14F-4D97-AF65-F5344CB8AC3E}">
        <p14:creationId xmlns:p14="http://schemas.microsoft.com/office/powerpoint/2010/main" val="2743038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5" name="Google Shape;225;p35"/>
          <p:cNvSpPr txBox="1">
            <a:spLocks noGrp="1"/>
          </p:cNvSpPr>
          <p:nvPr>
            <p:ph type="subTitle" idx="1"/>
          </p:nvPr>
        </p:nvSpPr>
        <p:spPr>
          <a:xfrm>
            <a:off x="134997" y="1249038"/>
            <a:ext cx="9072561" cy="3158540"/>
          </a:xfrm>
          <a:prstGeom prst="rect">
            <a:avLst/>
          </a:prstGeom>
        </p:spPr>
        <p:txBody>
          <a:bodyPr spcFirstLastPara="1" wrap="square" lIns="91425" tIns="91425" rIns="91425" bIns="91425" anchor="t" anchorCtr="0">
            <a:noAutofit/>
          </a:bodyPr>
          <a:lstStyle/>
          <a:p>
            <a:pPr marL="95250" lvl="0" indent="0" algn="l" rtl="0">
              <a:lnSpc>
                <a:spcPct val="100000"/>
              </a:lnSpc>
              <a:spcAft>
                <a:spcPts val="0"/>
              </a:spcAft>
              <a:buClr>
                <a:schemeClr val="dk1"/>
              </a:buClr>
              <a:buSzPts val="1200"/>
              <a:buNone/>
            </a:pPr>
            <a:r>
              <a:rPr lang="en-US" sz="2400" dirty="0">
                <a:solidFill>
                  <a:schemeClr val="dk1"/>
                </a:solidFill>
                <a:uFill>
                  <a:noFill/>
                </a:uFill>
                <a:latin typeface="+mn-lt"/>
                <a:ea typeface="Roboto Slab" pitchFamily="2" charset="0"/>
                <a:cs typeface="Roboto Slab" pitchFamily="2" charset="0"/>
              </a:rPr>
              <a:t>RPF Environmental is a full-service</a:t>
            </a:r>
          </a:p>
          <a:p>
            <a:pPr marL="95250" lvl="0" indent="0" algn="l" rtl="0">
              <a:lnSpc>
                <a:spcPct val="100000"/>
              </a:lnSpc>
              <a:spcAft>
                <a:spcPts val="0"/>
              </a:spcAft>
              <a:buClr>
                <a:schemeClr val="dk1"/>
              </a:buClr>
              <a:buSzPts val="1200"/>
              <a:buNone/>
            </a:pPr>
            <a:r>
              <a:rPr lang="en-US" sz="2400" dirty="0">
                <a:solidFill>
                  <a:schemeClr val="dk1"/>
                </a:solidFill>
                <a:uFill>
                  <a:noFill/>
                </a:uFill>
                <a:latin typeface="+mn-lt"/>
                <a:ea typeface="Roboto Slab" pitchFamily="2" charset="0"/>
                <a:cs typeface="Roboto Slab" pitchFamily="2" charset="0"/>
              </a:rPr>
              <a:t>Environmental Health and Safety company:</a:t>
            </a:r>
          </a:p>
          <a:p>
            <a:pPr marL="438150" indent="-342900">
              <a:lnSpc>
                <a:spcPct val="100000"/>
              </a:lnSpc>
              <a:buClr>
                <a:schemeClr val="dk1"/>
              </a:buClr>
              <a:buFont typeface="Wingdings" panose="05000000000000000000" pitchFamily="2" charset="2"/>
              <a:buChar char="Ø"/>
            </a:pPr>
            <a:r>
              <a:rPr lang="en-US" sz="2400" dirty="0">
                <a:solidFill>
                  <a:schemeClr val="dk1"/>
                </a:solidFill>
                <a:uFill>
                  <a:noFill/>
                </a:uFill>
                <a:latin typeface="+mn-lt"/>
                <a:ea typeface="Roboto Slab" pitchFamily="2" charset="0"/>
                <a:cs typeface="Roboto Slab" pitchFamily="2" charset="0"/>
              </a:rPr>
              <a:t>Indoor Air Quality &amp; Mold Concerns</a:t>
            </a:r>
          </a:p>
          <a:p>
            <a:pPr marL="438150" lvl="0" indent="-342900" algn="l" rtl="0">
              <a:lnSpc>
                <a:spcPct val="100000"/>
              </a:lnSpc>
              <a:spcAft>
                <a:spcPts val="0"/>
              </a:spcAft>
              <a:buClr>
                <a:schemeClr val="dk1"/>
              </a:buClr>
              <a:buSzPts val="1200"/>
              <a:buFont typeface="Wingdings" panose="05000000000000000000" pitchFamily="2" charset="2"/>
              <a:buChar char="Ø"/>
            </a:pPr>
            <a:r>
              <a:rPr lang="en-US" sz="2400" dirty="0">
                <a:solidFill>
                  <a:schemeClr val="dk1"/>
                </a:solidFill>
                <a:uFill>
                  <a:noFill/>
                </a:uFill>
                <a:latin typeface="+mn-lt"/>
                <a:ea typeface="Roboto Slab" pitchFamily="2" charset="0"/>
                <a:cs typeface="Roboto Slab" pitchFamily="2" charset="0"/>
              </a:rPr>
              <a:t>Asbestos Management </a:t>
            </a:r>
          </a:p>
          <a:p>
            <a:pPr marL="438150" lvl="0" indent="-342900" algn="l" rtl="0">
              <a:lnSpc>
                <a:spcPct val="100000"/>
              </a:lnSpc>
              <a:spcAft>
                <a:spcPts val="0"/>
              </a:spcAft>
              <a:buClr>
                <a:schemeClr val="dk1"/>
              </a:buClr>
              <a:buSzPts val="1200"/>
              <a:buFont typeface="Wingdings" panose="05000000000000000000" pitchFamily="2" charset="2"/>
              <a:buChar char="Ø"/>
            </a:pPr>
            <a:r>
              <a:rPr lang="en-US" sz="2400" dirty="0">
                <a:solidFill>
                  <a:schemeClr val="dk1"/>
                </a:solidFill>
                <a:uFill>
                  <a:noFill/>
                </a:uFill>
                <a:latin typeface="+mn-lt"/>
                <a:ea typeface="Roboto Slab" pitchFamily="2" charset="0"/>
                <a:cs typeface="Roboto Slab" pitchFamily="2" charset="0"/>
              </a:rPr>
              <a:t>Worker Exposure Analyses- Noise &amp; Chemicals</a:t>
            </a:r>
          </a:p>
          <a:p>
            <a:pPr marL="438150" lvl="0" indent="-342900" algn="l" rtl="0">
              <a:lnSpc>
                <a:spcPct val="100000"/>
              </a:lnSpc>
              <a:spcAft>
                <a:spcPts val="0"/>
              </a:spcAft>
              <a:buClr>
                <a:schemeClr val="dk1"/>
              </a:buClr>
              <a:buSzPts val="1200"/>
              <a:buFont typeface="Wingdings" panose="05000000000000000000" pitchFamily="2" charset="2"/>
              <a:buChar char="Ø"/>
            </a:pPr>
            <a:r>
              <a:rPr lang="en-US" sz="2400" dirty="0">
                <a:solidFill>
                  <a:schemeClr val="dk1"/>
                </a:solidFill>
                <a:uFill>
                  <a:noFill/>
                </a:uFill>
                <a:latin typeface="+mn-lt"/>
                <a:ea typeface="Roboto Slab" pitchFamily="2" charset="0"/>
                <a:cs typeface="Roboto Slab" pitchFamily="2" charset="0"/>
              </a:rPr>
              <a:t>Safety Training &amp; Audits</a:t>
            </a:r>
          </a:p>
          <a:p>
            <a:pPr marL="438150" lvl="0" indent="-342900" algn="l" rtl="0">
              <a:lnSpc>
                <a:spcPct val="100000"/>
              </a:lnSpc>
              <a:spcAft>
                <a:spcPts val="0"/>
              </a:spcAft>
              <a:buClr>
                <a:schemeClr val="dk1"/>
              </a:buClr>
              <a:buSzPts val="1200"/>
              <a:buFont typeface="Wingdings" panose="05000000000000000000" pitchFamily="2" charset="2"/>
              <a:buChar char="Ø"/>
            </a:pPr>
            <a:r>
              <a:rPr lang="en-US" sz="2400" dirty="0">
                <a:solidFill>
                  <a:schemeClr val="dk1"/>
                </a:solidFill>
                <a:uFill>
                  <a:noFill/>
                </a:uFill>
                <a:latin typeface="+mn-lt"/>
                <a:ea typeface="Roboto Slab" pitchFamily="2" charset="0"/>
                <a:cs typeface="Roboto Slab" pitchFamily="2" charset="0"/>
              </a:rPr>
              <a:t>Written Safety Programs</a:t>
            </a:r>
          </a:p>
          <a:p>
            <a:pPr marL="438150" lvl="0" indent="-342900" algn="l" rtl="0">
              <a:lnSpc>
                <a:spcPct val="100000"/>
              </a:lnSpc>
              <a:spcAft>
                <a:spcPts val="0"/>
              </a:spcAft>
              <a:buClr>
                <a:schemeClr val="dk1"/>
              </a:buClr>
              <a:buSzPts val="1200"/>
              <a:buFont typeface="Wingdings" panose="05000000000000000000" pitchFamily="2" charset="2"/>
              <a:buChar char="Ø"/>
            </a:pPr>
            <a:r>
              <a:rPr lang="en-US" sz="2400" dirty="0">
                <a:solidFill>
                  <a:schemeClr val="dk1"/>
                </a:solidFill>
                <a:uFill>
                  <a:noFill/>
                </a:uFill>
                <a:latin typeface="+mn-lt"/>
                <a:ea typeface="Roboto Slab" pitchFamily="2" charset="0"/>
                <a:cs typeface="Roboto Slab" pitchFamily="2" charset="0"/>
              </a:rPr>
              <a:t>Among other EHS services</a:t>
            </a:r>
            <a:endParaRPr sz="2400" dirty="0">
              <a:solidFill>
                <a:schemeClr val="dk1"/>
              </a:solidFill>
              <a:latin typeface="+mn-lt"/>
            </a:endParaRPr>
          </a:p>
          <a:p>
            <a:pPr marL="0" lvl="0" indent="0" algn="l" rtl="0">
              <a:spcBef>
                <a:spcPts val="1600"/>
              </a:spcBef>
              <a:spcAft>
                <a:spcPts val="1200"/>
              </a:spcAft>
              <a:buNone/>
            </a:pPr>
            <a:endParaRPr dirty="0">
              <a:solidFill>
                <a:schemeClr val="dk1"/>
              </a:solidFill>
            </a:endParaRPr>
          </a:p>
        </p:txBody>
      </p:sp>
      <p:pic>
        <p:nvPicPr>
          <p:cNvPr id="2" name="Picture 1" descr="A picture containing text, sign&#10;&#10;Description automatically generated">
            <a:extLst>
              <a:ext uri="{FF2B5EF4-FFF2-40B4-BE49-F238E27FC236}">
                <a16:creationId xmlns:a16="http://schemas.microsoft.com/office/drawing/2014/main" id="{B21D87AB-AE92-11B5-E399-14AAB44A0EF2}"/>
              </a:ext>
            </a:extLst>
          </p:cNvPr>
          <p:cNvPicPr>
            <a:picLocks noChangeAspect="1"/>
          </p:cNvPicPr>
          <p:nvPr/>
        </p:nvPicPr>
        <p:blipFill>
          <a:blip r:embed="rId3"/>
          <a:stretch>
            <a:fillRect/>
          </a:stretch>
        </p:blipFill>
        <p:spPr>
          <a:xfrm>
            <a:off x="714849" y="4505066"/>
            <a:ext cx="2297606" cy="343953"/>
          </a:xfrm>
          <a:prstGeom prst="rect">
            <a:avLst/>
          </a:prstGeom>
        </p:spPr>
      </p:pic>
      <p:sp>
        <p:nvSpPr>
          <p:cNvPr id="3" name="TextBox 2">
            <a:extLst>
              <a:ext uri="{FF2B5EF4-FFF2-40B4-BE49-F238E27FC236}">
                <a16:creationId xmlns:a16="http://schemas.microsoft.com/office/drawing/2014/main" id="{1B8C0044-2BB6-C7AF-C5CB-D576B5BBB946}"/>
              </a:ext>
            </a:extLst>
          </p:cNvPr>
          <p:cNvSpPr txBox="1"/>
          <p:nvPr/>
        </p:nvSpPr>
        <p:spPr>
          <a:xfrm>
            <a:off x="625230" y="4849019"/>
            <a:ext cx="1749137" cy="261610"/>
          </a:xfrm>
          <a:prstGeom prst="rect">
            <a:avLst/>
          </a:prstGeom>
          <a:noFill/>
        </p:spPr>
        <p:txBody>
          <a:bodyPr wrap="square" rtlCol="0">
            <a:spAutoFit/>
          </a:bodyPr>
          <a:lstStyle/>
          <a:p>
            <a:r>
              <a:rPr lang="en-US" sz="1050" b="1" dirty="0">
                <a:solidFill>
                  <a:schemeClr val="tx1"/>
                </a:solidFill>
                <a:hlinkClick r:id="rId4">
                  <a:extLst>
                    <a:ext uri="{A12FA001-AC4F-418D-AE19-62706E023703}">
                      <ahyp:hlinkClr xmlns:ahyp="http://schemas.microsoft.com/office/drawing/2018/hyperlinkcolor" val="tx"/>
                    </a:ext>
                  </a:extLst>
                </a:hlinkClick>
              </a:rPr>
              <a:t>www.airpf.com</a:t>
            </a:r>
            <a:endParaRPr lang="en-US" sz="1050" b="1" dirty="0">
              <a:solidFill>
                <a:schemeClr val="tx1"/>
              </a:solidFill>
            </a:endParaRPr>
          </a:p>
        </p:txBody>
      </p:sp>
      <p:sp>
        <p:nvSpPr>
          <p:cNvPr id="4" name="TextBox 3">
            <a:extLst>
              <a:ext uri="{FF2B5EF4-FFF2-40B4-BE49-F238E27FC236}">
                <a16:creationId xmlns:a16="http://schemas.microsoft.com/office/drawing/2014/main" id="{50CA32EF-12AD-8215-168A-DD5BF38442E0}"/>
              </a:ext>
            </a:extLst>
          </p:cNvPr>
          <p:cNvSpPr txBox="1"/>
          <p:nvPr/>
        </p:nvSpPr>
        <p:spPr>
          <a:xfrm>
            <a:off x="1691899" y="4849019"/>
            <a:ext cx="1749137" cy="261610"/>
          </a:xfrm>
          <a:prstGeom prst="rect">
            <a:avLst/>
          </a:prstGeom>
          <a:noFill/>
        </p:spPr>
        <p:txBody>
          <a:bodyPr wrap="square" rtlCol="0">
            <a:spAutoFit/>
          </a:bodyPr>
          <a:lstStyle/>
          <a:p>
            <a:r>
              <a:rPr lang="en-US" sz="1050" b="0" i="0" dirty="0">
                <a:solidFill>
                  <a:schemeClr val="tx1"/>
                </a:solidFill>
                <a:effectLst/>
                <a:latin typeface="Tahoma" panose="020B0604030504040204" pitchFamily="34" charset="0"/>
              </a:rPr>
              <a:t>888.SAFE AIR</a:t>
            </a:r>
            <a:endParaRPr lang="en-US" sz="900" b="1" dirty="0">
              <a:solidFill>
                <a:schemeClr val="tx1"/>
              </a:solidFill>
            </a:endParaRPr>
          </a:p>
        </p:txBody>
      </p:sp>
      <p:pic>
        <p:nvPicPr>
          <p:cNvPr id="6" name="Graphic 5" descr="Microscope with chemical flasks">
            <a:extLst>
              <a:ext uri="{FF2B5EF4-FFF2-40B4-BE49-F238E27FC236}">
                <a16:creationId xmlns:a16="http://schemas.microsoft.com/office/drawing/2014/main" id="{F512F04F-3A2E-1CC9-6922-387EA3724B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86575" y="-247480"/>
            <a:ext cx="2376983" cy="1883302"/>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E6F2EA6B-2D03-1BDA-C0D2-F19D2C9ABBF6}"/>
              </a:ext>
            </a:extLst>
          </p:cNvPr>
          <p:cNvPicPr>
            <a:picLocks noChangeAspect="1"/>
          </p:cNvPicPr>
          <p:nvPr/>
        </p:nvPicPr>
        <p:blipFill>
          <a:blip r:embed="rId3"/>
          <a:stretch>
            <a:fillRect/>
          </a:stretch>
        </p:blipFill>
        <p:spPr>
          <a:xfrm>
            <a:off x="222737" y="113442"/>
            <a:ext cx="6529754" cy="97750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CAFDA-48F3-B6EF-426A-BF0E4FBB5C91}"/>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F6B86477-7D62-B1E7-9274-23D763DE3423}"/>
              </a:ext>
            </a:extLst>
          </p:cNvPr>
          <p:cNvSpPr>
            <a:spLocks noGrp="1"/>
          </p:cNvSpPr>
          <p:nvPr>
            <p:ph type="title"/>
          </p:nvPr>
        </p:nvSpPr>
        <p:spPr>
          <a:xfrm>
            <a:off x="219980" y="199661"/>
            <a:ext cx="7719300" cy="484500"/>
          </a:xfrm>
        </p:spPr>
        <p:txBody>
          <a:bodyPr/>
          <a:lstStyle/>
          <a:p>
            <a:r>
              <a:rPr lang="en-US" dirty="0"/>
              <a:t>Other Options</a:t>
            </a:r>
          </a:p>
        </p:txBody>
      </p:sp>
      <p:sp>
        <p:nvSpPr>
          <p:cNvPr id="4" name="Subtitle 2">
            <a:extLst>
              <a:ext uri="{FF2B5EF4-FFF2-40B4-BE49-F238E27FC236}">
                <a16:creationId xmlns:a16="http://schemas.microsoft.com/office/drawing/2014/main" id="{4E79C16D-1836-B090-09CD-8579333B92C9}"/>
              </a:ext>
            </a:extLst>
          </p:cNvPr>
          <p:cNvSpPr>
            <a:spLocks noGrp="1"/>
          </p:cNvSpPr>
          <p:nvPr>
            <p:ph type="subTitle" idx="1"/>
          </p:nvPr>
        </p:nvSpPr>
        <p:spPr>
          <a:xfrm>
            <a:off x="0" y="1196622"/>
            <a:ext cx="5068711" cy="3183925"/>
          </a:xfrm>
        </p:spPr>
        <p:txBody>
          <a:bodyPr/>
          <a:lstStyle/>
          <a:p>
            <a:pPr>
              <a:buFont typeface="Wingdings" panose="05000000000000000000" pitchFamily="2" charset="2"/>
              <a:buChar char="Ø"/>
            </a:pPr>
            <a:r>
              <a:rPr lang="en-US" sz="2000" dirty="0"/>
              <a:t>On-site shredding and compaction</a:t>
            </a:r>
            <a:endParaRPr lang="en-US" sz="2000" b="1" dirty="0"/>
          </a:p>
        </p:txBody>
      </p:sp>
      <p:pic>
        <p:nvPicPr>
          <p:cNvPr id="2" name="Picture 1">
            <a:extLst>
              <a:ext uri="{FF2B5EF4-FFF2-40B4-BE49-F238E27FC236}">
                <a16:creationId xmlns:a16="http://schemas.microsoft.com/office/drawing/2014/main" id="{93AA51E9-9269-97A1-BC45-AD3B8B94F16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5467" y="2170816"/>
            <a:ext cx="3928533" cy="2209731"/>
          </a:xfrm>
          <a:prstGeom prst="rect">
            <a:avLst/>
          </a:prstGeom>
          <a:noFill/>
        </p:spPr>
      </p:pic>
      <p:pic>
        <p:nvPicPr>
          <p:cNvPr id="3" name="Picture 2" descr="A red and blue machine&#10;&#10;AI-generated content may be incorrect.">
            <a:extLst>
              <a:ext uri="{FF2B5EF4-FFF2-40B4-BE49-F238E27FC236}">
                <a16:creationId xmlns:a16="http://schemas.microsoft.com/office/drawing/2014/main" id="{F919D1EA-1D17-663A-CC88-B431C89CE3FE}"/>
              </a:ext>
            </a:extLst>
          </p:cNvPr>
          <p:cNvPicPr>
            <a:picLocks noChangeAspect="1"/>
          </p:cNvPicPr>
          <p:nvPr/>
        </p:nvPicPr>
        <p:blipFill>
          <a:blip r:embed="rId4"/>
          <a:stretch>
            <a:fillRect/>
          </a:stretch>
        </p:blipFill>
        <p:spPr>
          <a:xfrm>
            <a:off x="564445" y="1720984"/>
            <a:ext cx="3533257" cy="2659563"/>
          </a:xfrm>
          <a:prstGeom prst="rect">
            <a:avLst/>
          </a:prstGeom>
        </p:spPr>
      </p:pic>
      <p:sp>
        <p:nvSpPr>
          <p:cNvPr id="5" name="Subtitle 2">
            <a:extLst>
              <a:ext uri="{FF2B5EF4-FFF2-40B4-BE49-F238E27FC236}">
                <a16:creationId xmlns:a16="http://schemas.microsoft.com/office/drawing/2014/main" id="{DBD6CC09-3076-8B85-7DAD-7ADE59295C00}"/>
              </a:ext>
            </a:extLst>
          </p:cNvPr>
          <p:cNvSpPr txBox="1">
            <a:spLocks/>
          </p:cNvSpPr>
          <p:nvPr/>
        </p:nvSpPr>
        <p:spPr>
          <a:xfrm>
            <a:off x="4797778" y="832484"/>
            <a:ext cx="4346222" cy="35480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rgbClr val="434343"/>
              </a:buClr>
              <a:buSzPts val="1200"/>
              <a:buFont typeface="Roboto Slab Light"/>
              <a:buAutoNum type="arabicPeriod"/>
              <a:defRPr sz="1200" b="0" i="0" u="none" strike="noStrike" cap="none">
                <a:solidFill>
                  <a:srgbClr val="425563"/>
                </a:solidFill>
                <a:latin typeface="Roboto Slab Light"/>
                <a:ea typeface="Roboto Slab Light"/>
                <a:cs typeface="Roboto Slab Light"/>
                <a:sym typeface="Roboto Slab Light"/>
              </a:defRPr>
            </a:lvl1pPr>
            <a:lvl2pPr marL="914400" marR="0" lvl="1" indent="-330200" algn="l" rtl="0">
              <a:lnSpc>
                <a:spcPct val="115000"/>
              </a:lnSpc>
              <a:spcBef>
                <a:spcPts val="0"/>
              </a:spcBef>
              <a:spcAft>
                <a:spcPts val="0"/>
              </a:spcAft>
              <a:buClr>
                <a:srgbClr val="434343"/>
              </a:buClr>
              <a:buSzPts val="1200"/>
              <a:buFont typeface="Roboto Condensed Light"/>
              <a:buAutoNum type="alphaLcPeriod"/>
              <a:defRPr sz="1600" b="0" i="0" u="none" strike="noStrike" cap="none">
                <a:solidFill>
                  <a:srgbClr val="425563"/>
                </a:solidFill>
                <a:latin typeface="Roboto Slab Light"/>
                <a:ea typeface="Roboto Slab Light"/>
                <a:cs typeface="Roboto Slab Light"/>
                <a:sym typeface="Roboto Slab Light"/>
              </a:defRPr>
            </a:lvl2pPr>
            <a:lvl3pPr marL="1371600" marR="0" lvl="2" indent="-330200" algn="l" rtl="0">
              <a:lnSpc>
                <a:spcPct val="115000"/>
              </a:lnSpc>
              <a:spcBef>
                <a:spcPts val="0"/>
              </a:spcBef>
              <a:spcAft>
                <a:spcPts val="0"/>
              </a:spcAft>
              <a:buClr>
                <a:srgbClr val="434343"/>
              </a:buClr>
              <a:buSzPts val="1200"/>
              <a:buFont typeface="Roboto Condensed Light"/>
              <a:buAutoNum type="romanLcPeriod"/>
              <a:defRPr sz="1600" b="0" i="0" u="none" strike="noStrike" cap="none">
                <a:solidFill>
                  <a:srgbClr val="425563"/>
                </a:solidFill>
                <a:latin typeface="Roboto Slab Light"/>
                <a:ea typeface="Roboto Slab Light"/>
                <a:cs typeface="Roboto Slab Light"/>
                <a:sym typeface="Roboto Slab Light"/>
              </a:defRPr>
            </a:lvl3pPr>
            <a:lvl4pPr marL="1828800" marR="0" lvl="3" indent="-330200" algn="l" rtl="0">
              <a:lnSpc>
                <a:spcPct val="115000"/>
              </a:lnSpc>
              <a:spcBef>
                <a:spcPts val="0"/>
              </a:spcBef>
              <a:spcAft>
                <a:spcPts val="0"/>
              </a:spcAft>
              <a:buClr>
                <a:srgbClr val="434343"/>
              </a:buClr>
              <a:buSzPts val="1200"/>
              <a:buFont typeface="Roboto Condensed Light"/>
              <a:buAutoNum type="arabicPeriod"/>
              <a:defRPr sz="1600" b="0" i="0" u="none" strike="noStrike" cap="none">
                <a:solidFill>
                  <a:srgbClr val="425563"/>
                </a:solidFill>
                <a:latin typeface="Roboto Slab Light"/>
                <a:ea typeface="Roboto Slab Light"/>
                <a:cs typeface="Roboto Slab Light"/>
                <a:sym typeface="Roboto Slab Light"/>
              </a:defRPr>
            </a:lvl4pPr>
            <a:lvl5pPr marL="2286000" marR="0" lvl="4" indent="-330200" algn="l" rtl="0">
              <a:lnSpc>
                <a:spcPct val="115000"/>
              </a:lnSpc>
              <a:spcBef>
                <a:spcPts val="0"/>
              </a:spcBef>
              <a:spcAft>
                <a:spcPts val="0"/>
              </a:spcAft>
              <a:buClr>
                <a:srgbClr val="434343"/>
              </a:buClr>
              <a:buSzPts val="1200"/>
              <a:buFont typeface="Roboto Condensed Light"/>
              <a:buAutoNum type="alphaLcPeriod"/>
              <a:defRPr sz="1600" b="0" i="0" u="none" strike="noStrike" cap="none">
                <a:solidFill>
                  <a:srgbClr val="425563"/>
                </a:solidFill>
                <a:latin typeface="Roboto Slab Light"/>
                <a:ea typeface="Roboto Slab Light"/>
                <a:cs typeface="Roboto Slab Light"/>
                <a:sym typeface="Roboto Slab Light"/>
              </a:defRPr>
            </a:lvl5pPr>
            <a:lvl6pPr marL="2743200" marR="0" lvl="5" indent="-330200" algn="l" rtl="0">
              <a:lnSpc>
                <a:spcPct val="115000"/>
              </a:lnSpc>
              <a:spcBef>
                <a:spcPts val="0"/>
              </a:spcBef>
              <a:spcAft>
                <a:spcPts val="0"/>
              </a:spcAft>
              <a:buClr>
                <a:srgbClr val="434343"/>
              </a:buClr>
              <a:buSzPts val="1200"/>
              <a:buFont typeface="Roboto Condensed Light"/>
              <a:buAutoNum type="romanLcPeriod"/>
              <a:defRPr sz="1600" b="0" i="0" u="none" strike="noStrike" cap="none">
                <a:solidFill>
                  <a:srgbClr val="425563"/>
                </a:solidFill>
                <a:latin typeface="Roboto Slab Light"/>
                <a:ea typeface="Roboto Slab Light"/>
                <a:cs typeface="Roboto Slab Light"/>
                <a:sym typeface="Roboto Slab Light"/>
              </a:defRPr>
            </a:lvl6pPr>
            <a:lvl7pPr marL="3200400" marR="0" lvl="6" indent="-330200" algn="l" rtl="0">
              <a:lnSpc>
                <a:spcPct val="115000"/>
              </a:lnSpc>
              <a:spcBef>
                <a:spcPts val="0"/>
              </a:spcBef>
              <a:spcAft>
                <a:spcPts val="0"/>
              </a:spcAft>
              <a:buClr>
                <a:srgbClr val="434343"/>
              </a:buClr>
              <a:buSzPts val="1200"/>
              <a:buFont typeface="Roboto Condensed Light"/>
              <a:buAutoNum type="arabicPeriod"/>
              <a:defRPr sz="1600" b="0" i="0" u="none" strike="noStrike" cap="none">
                <a:solidFill>
                  <a:srgbClr val="425563"/>
                </a:solidFill>
                <a:latin typeface="Roboto Slab Light"/>
                <a:ea typeface="Roboto Slab Light"/>
                <a:cs typeface="Roboto Slab Light"/>
                <a:sym typeface="Roboto Slab Light"/>
              </a:defRPr>
            </a:lvl7pPr>
            <a:lvl8pPr marL="3657600" marR="0" lvl="7" indent="-330200" algn="l" rtl="0">
              <a:lnSpc>
                <a:spcPct val="115000"/>
              </a:lnSpc>
              <a:spcBef>
                <a:spcPts val="0"/>
              </a:spcBef>
              <a:spcAft>
                <a:spcPts val="0"/>
              </a:spcAft>
              <a:buClr>
                <a:srgbClr val="434343"/>
              </a:buClr>
              <a:buSzPts val="1200"/>
              <a:buFont typeface="Roboto Condensed Light"/>
              <a:buAutoNum type="alphaLcPeriod"/>
              <a:defRPr sz="1600" b="0" i="0" u="none" strike="noStrike" cap="none">
                <a:solidFill>
                  <a:srgbClr val="425563"/>
                </a:solidFill>
                <a:latin typeface="Roboto Slab Light"/>
                <a:ea typeface="Roboto Slab Light"/>
                <a:cs typeface="Roboto Slab Light"/>
                <a:sym typeface="Roboto Slab Light"/>
              </a:defRPr>
            </a:lvl8pPr>
            <a:lvl9pPr marL="4114800" marR="0" lvl="8" indent="-330200" algn="l" rtl="0">
              <a:lnSpc>
                <a:spcPct val="115000"/>
              </a:lnSpc>
              <a:spcBef>
                <a:spcPts val="0"/>
              </a:spcBef>
              <a:spcAft>
                <a:spcPts val="0"/>
              </a:spcAft>
              <a:buClr>
                <a:srgbClr val="434343"/>
              </a:buClr>
              <a:buSzPts val="1200"/>
              <a:buFont typeface="Roboto Condensed Light"/>
              <a:buAutoNum type="romanLcPeriod"/>
              <a:defRPr sz="1600" b="0" i="0" u="none" strike="noStrike" cap="none">
                <a:solidFill>
                  <a:srgbClr val="425563"/>
                </a:solidFill>
                <a:latin typeface="Roboto Slab Light"/>
                <a:ea typeface="Roboto Slab Light"/>
                <a:cs typeface="Roboto Slab Light"/>
                <a:sym typeface="Roboto Slab Light"/>
              </a:defRPr>
            </a:lvl9pPr>
          </a:lstStyle>
          <a:p>
            <a:pPr>
              <a:buFont typeface="Wingdings" panose="05000000000000000000" pitchFamily="2" charset="2"/>
              <a:buChar char="Ø"/>
            </a:pPr>
            <a:endParaRPr lang="en-US" sz="2000" dirty="0"/>
          </a:p>
          <a:p>
            <a:pPr>
              <a:buFont typeface="Wingdings" panose="05000000000000000000" pitchFamily="2" charset="2"/>
              <a:buChar char="Ø"/>
            </a:pPr>
            <a:r>
              <a:rPr lang="en-US" sz="2000" dirty="0"/>
              <a:t>Adopt a “supplier” mindset – quality in the product</a:t>
            </a:r>
            <a:endParaRPr lang="en-US" sz="2000" b="1" dirty="0"/>
          </a:p>
        </p:txBody>
      </p:sp>
    </p:spTree>
    <p:extLst>
      <p:ext uri="{BB962C8B-B14F-4D97-AF65-F5344CB8AC3E}">
        <p14:creationId xmlns:p14="http://schemas.microsoft.com/office/powerpoint/2010/main" val="32731091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288CB-6F13-5BC7-9B3C-772EF59A3CE3}"/>
              </a:ext>
            </a:extLst>
          </p:cNvPr>
          <p:cNvSpPr>
            <a:spLocks noGrp="1"/>
          </p:cNvSpPr>
          <p:nvPr>
            <p:ph type="title"/>
          </p:nvPr>
        </p:nvSpPr>
        <p:spPr>
          <a:xfrm>
            <a:off x="4114799" y="257175"/>
            <a:ext cx="4886325" cy="1411050"/>
          </a:xfrm>
        </p:spPr>
        <p:txBody>
          <a:bodyPr/>
          <a:lstStyle/>
          <a:p>
            <a:r>
              <a:rPr lang="en-US" dirty="0"/>
              <a:t>Prevention Through Design &amp; Sustainability</a:t>
            </a:r>
          </a:p>
        </p:txBody>
      </p:sp>
      <p:sp>
        <p:nvSpPr>
          <p:cNvPr id="3" name="Subtitle 2">
            <a:extLst>
              <a:ext uri="{FF2B5EF4-FFF2-40B4-BE49-F238E27FC236}">
                <a16:creationId xmlns:a16="http://schemas.microsoft.com/office/drawing/2014/main" id="{1100E24D-236C-9D8E-B184-799B12773FCA}"/>
              </a:ext>
            </a:extLst>
          </p:cNvPr>
          <p:cNvSpPr>
            <a:spLocks noGrp="1"/>
          </p:cNvSpPr>
          <p:nvPr>
            <p:ph type="subTitle" idx="1"/>
          </p:nvPr>
        </p:nvSpPr>
        <p:spPr>
          <a:xfrm>
            <a:off x="495300" y="2749252"/>
            <a:ext cx="8305800" cy="1411050"/>
          </a:xfrm>
        </p:spPr>
        <p:txBody>
          <a:bodyPr/>
          <a:lstStyle/>
          <a:p>
            <a:r>
              <a:rPr lang="en-US" sz="1800" b="1" dirty="0"/>
              <a:t>Wastage rates can be reduced using this methodology &amp; improve safety</a:t>
            </a:r>
          </a:p>
          <a:p>
            <a:endParaRPr lang="en-US" sz="1800" b="1" dirty="0"/>
          </a:p>
          <a:p>
            <a:r>
              <a:rPr lang="en-US" sz="1800" b="1" dirty="0"/>
              <a:t>ASSP ANSI Z590.3 – Prevention Through Design Standard</a:t>
            </a:r>
          </a:p>
          <a:p>
            <a:r>
              <a:rPr lang="en-US" sz="1800" b="1" dirty="0"/>
              <a:t>CDC NIOSH – Prevention through Design</a:t>
            </a:r>
          </a:p>
        </p:txBody>
      </p:sp>
      <p:pic>
        <p:nvPicPr>
          <p:cNvPr id="1026" name="Picture 2" descr="Prevention Through Design logo">
            <a:extLst>
              <a:ext uri="{FF2B5EF4-FFF2-40B4-BE49-F238E27FC236}">
                <a16:creationId xmlns:a16="http://schemas.microsoft.com/office/drawing/2014/main" id="{0F8F0F88-5059-1FEF-625B-01299C0DB9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975" y="452498"/>
            <a:ext cx="2000250" cy="200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340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8BB66-526B-7316-65E2-2D0E805A5AFB}"/>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494D7A15-CF45-09F2-7879-3D2B745128C7}"/>
              </a:ext>
            </a:extLst>
          </p:cNvPr>
          <p:cNvSpPr>
            <a:spLocks noGrp="1"/>
          </p:cNvSpPr>
          <p:nvPr>
            <p:ph type="title"/>
          </p:nvPr>
        </p:nvSpPr>
        <p:spPr>
          <a:xfrm>
            <a:off x="219980" y="199661"/>
            <a:ext cx="7719300" cy="484500"/>
          </a:xfrm>
        </p:spPr>
        <p:txBody>
          <a:bodyPr/>
          <a:lstStyle/>
          <a:p>
            <a:r>
              <a:rPr lang="en-US" dirty="0"/>
              <a:t>Landfills</a:t>
            </a:r>
          </a:p>
        </p:txBody>
      </p:sp>
      <p:sp>
        <p:nvSpPr>
          <p:cNvPr id="4" name="Subtitle 2">
            <a:extLst>
              <a:ext uri="{FF2B5EF4-FFF2-40B4-BE49-F238E27FC236}">
                <a16:creationId xmlns:a16="http://schemas.microsoft.com/office/drawing/2014/main" id="{D41E36AE-9AB2-BC43-E4D2-E613752E88AB}"/>
              </a:ext>
            </a:extLst>
          </p:cNvPr>
          <p:cNvSpPr>
            <a:spLocks noGrp="1"/>
          </p:cNvSpPr>
          <p:nvPr>
            <p:ph type="subTitle" idx="1"/>
          </p:nvPr>
        </p:nvSpPr>
        <p:spPr>
          <a:xfrm>
            <a:off x="2901244" y="573494"/>
            <a:ext cx="6242756" cy="2760256"/>
          </a:xfrm>
        </p:spPr>
        <p:txBody>
          <a:bodyPr/>
          <a:lstStyle/>
          <a:p>
            <a:pPr marL="927100" lvl="1" indent="-342900">
              <a:buFont typeface="Wingdings" panose="05000000000000000000" pitchFamily="2" charset="2"/>
              <a:buChar char="Ø"/>
            </a:pPr>
            <a:r>
              <a:rPr lang="en-US" sz="2000" dirty="0"/>
              <a:t>NH – is a “net importer” </a:t>
            </a:r>
          </a:p>
          <a:p>
            <a:pPr marL="927100" lvl="1" indent="-342900">
              <a:buFont typeface="Wingdings" panose="05000000000000000000" pitchFamily="2" charset="2"/>
              <a:buChar char="Ø"/>
            </a:pPr>
            <a:r>
              <a:rPr lang="en-US" sz="2000" dirty="0"/>
              <a:t>Seasonal and growing residential/MSW increase pressure </a:t>
            </a:r>
          </a:p>
          <a:p>
            <a:pPr marL="927100" lvl="1" indent="-342900">
              <a:buFont typeface="Wingdings" panose="05000000000000000000" pitchFamily="2" charset="2"/>
              <a:buChar char="Ø"/>
            </a:pPr>
            <a:r>
              <a:rPr lang="en-US" sz="2000" dirty="0"/>
              <a:t>Landfilling “cheapest” endpoint most of the time – though this can change</a:t>
            </a:r>
          </a:p>
          <a:p>
            <a:pPr marL="927100" lvl="1" indent="-342900">
              <a:buFont typeface="Wingdings" panose="05000000000000000000" pitchFamily="2" charset="2"/>
              <a:buChar char="Ø"/>
            </a:pPr>
            <a:r>
              <a:rPr lang="en-US" sz="2000" dirty="0"/>
              <a:t>Landfill Bans – NH just developing</a:t>
            </a:r>
          </a:p>
          <a:p>
            <a:endParaRPr lang="en-US" sz="2000" b="1" dirty="0"/>
          </a:p>
        </p:txBody>
      </p:sp>
      <p:pic>
        <p:nvPicPr>
          <p:cNvPr id="2" name="Picture 1" descr="A large pile of plastic bags&#10;&#10;AI-generated content may be incorrect.">
            <a:extLst>
              <a:ext uri="{FF2B5EF4-FFF2-40B4-BE49-F238E27FC236}">
                <a16:creationId xmlns:a16="http://schemas.microsoft.com/office/drawing/2014/main" id="{B4B8234E-2AF4-D87C-B946-F3C417373EF2}"/>
              </a:ext>
            </a:extLst>
          </p:cNvPr>
          <p:cNvPicPr>
            <a:picLocks noChangeAspect="1"/>
          </p:cNvPicPr>
          <p:nvPr/>
        </p:nvPicPr>
        <p:blipFill>
          <a:blip r:embed="rId3"/>
          <a:stretch>
            <a:fillRect/>
          </a:stretch>
        </p:blipFill>
        <p:spPr>
          <a:xfrm>
            <a:off x="0" y="1772355"/>
            <a:ext cx="3579814" cy="2634403"/>
          </a:xfrm>
          <a:prstGeom prst="rect">
            <a:avLst/>
          </a:prstGeom>
        </p:spPr>
      </p:pic>
    </p:spTree>
    <p:extLst>
      <p:ext uri="{BB962C8B-B14F-4D97-AF65-F5344CB8AC3E}">
        <p14:creationId xmlns:p14="http://schemas.microsoft.com/office/powerpoint/2010/main" val="3204457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EE64C-96C7-CF4A-2C36-1E877E43D1DA}"/>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B71B4A43-401B-15BA-3391-43E92D1D822A}"/>
              </a:ext>
            </a:extLst>
          </p:cNvPr>
          <p:cNvSpPr>
            <a:spLocks noGrp="1"/>
          </p:cNvSpPr>
          <p:nvPr>
            <p:ph type="title"/>
          </p:nvPr>
        </p:nvSpPr>
        <p:spPr>
          <a:xfrm>
            <a:off x="712350" y="188600"/>
            <a:ext cx="7719300" cy="484500"/>
          </a:xfrm>
        </p:spPr>
        <p:txBody>
          <a:bodyPr/>
          <a:lstStyle/>
          <a:p>
            <a:r>
              <a:rPr lang="en-US" dirty="0"/>
              <a:t>Other Options</a:t>
            </a:r>
          </a:p>
        </p:txBody>
      </p:sp>
      <p:sp>
        <p:nvSpPr>
          <p:cNvPr id="4" name="Subtitle 2">
            <a:extLst>
              <a:ext uri="{FF2B5EF4-FFF2-40B4-BE49-F238E27FC236}">
                <a16:creationId xmlns:a16="http://schemas.microsoft.com/office/drawing/2014/main" id="{1403EEC7-4BB0-EF89-5248-1D65B2A4E934}"/>
              </a:ext>
            </a:extLst>
          </p:cNvPr>
          <p:cNvSpPr>
            <a:spLocks noGrp="1"/>
          </p:cNvSpPr>
          <p:nvPr>
            <p:ph type="subTitle" idx="1"/>
          </p:nvPr>
        </p:nvSpPr>
        <p:spPr>
          <a:xfrm>
            <a:off x="0" y="832484"/>
            <a:ext cx="5271911" cy="3400849"/>
          </a:xfrm>
        </p:spPr>
        <p:txBody>
          <a:bodyPr/>
          <a:lstStyle/>
          <a:p>
            <a:pPr lvl="1">
              <a:buFont typeface="Wingdings" panose="05000000000000000000" pitchFamily="2" charset="2"/>
              <a:buChar char="Ø"/>
            </a:pPr>
            <a:r>
              <a:rPr lang="en-US" dirty="0"/>
              <a:t>Economic, technology and logistical constraints</a:t>
            </a:r>
          </a:p>
          <a:p>
            <a:pPr lvl="1">
              <a:buFont typeface="Wingdings" panose="05000000000000000000" pitchFamily="2" charset="2"/>
              <a:buChar char="Ø"/>
            </a:pPr>
            <a:r>
              <a:rPr lang="en-US" dirty="0"/>
              <a:t>Florida Recycles – Recovered Materials Rule</a:t>
            </a:r>
          </a:p>
          <a:p>
            <a:pPr lvl="1">
              <a:buFont typeface="Wingdings" panose="05000000000000000000" pitchFamily="2" charset="2"/>
              <a:buChar char="Ø"/>
            </a:pPr>
            <a:r>
              <a:rPr lang="en-US" dirty="0"/>
              <a:t>Cement Co-Processing avoids both fossil fuel use and native materials extraction</a:t>
            </a:r>
          </a:p>
          <a:p>
            <a:pPr lvl="1">
              <a:buFont typeface="Wingdings" panose="05000000000000000000" pitchFamily="2" charset="2"/>
              <a:buChar char="Ø"/>
            </a:pPr>
            <a:r>
              <a:rPr lang="en-US" dirty="0"/>
              <a:t>Energy Values - Engineered Municipal Solid Waste Fuel Streams – USEPA NHSM</a:t>
            </a:r>
          </a:p>
          <a:p>
            <a:pPr lvl="1">
              <a:buFont typeface="Wingdings" panose="05000000000000000000" pitchFamily="2" charset="2"/>
              <a:buChar char="Ø"/>
            </a:pPr>
            <a:r>
              <a:rPr lang="en-US" dirty="0"/>
              <a:t>Reverse logistics driven by sustainability goals</a:t>
            </a:r>
          </a:p>
          <a:p>
            <a:pPr lvl="1">
              <a:buFont typeface="Wingdings" panose="05000000000000000000" pitchFamily="2" charset="2"/>
              <a:buChar char="Ø"/>
            </a:pPr>
            <a:r>
              <a:rPr lang="en-US" dirty="0"/>
              <a:t>Higher costs for disposal = opportunity</a:t>
            </a:r>
          </a:p>
        </p:txBody>
      </p:sp>
      <p:pic>
        <p:nvPicPr>
          <p:cNvPr id="5" name="Picture 4">
            <a:extLst>
              <a:ext uri="{FF2B5EF4-FFF2-40B4-BE49-F238E27FC236}">
                <a16:creationId xmlns:a16="http://schemas.microsoft.com/office/drawing/2014/main" id="{9F2E2BF5-B42B-2D5C-246A-605BD6C91E6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1911" y="832484"/>
            <a:ext cx="4520565" cy="3637916"/>
          </a:xfrm>
          <a:prstGeom prst="rect">
            <a:avLst/>
          </a:prstGeom>
          <a:noFill/>
        </p:spPr>
      </p:pic>
    </p:spTree>
    <p:extLst>
      <p:ext uri="{BB962C8B-B14F-4D97-AF65-F5344CB8AC3E}">
        <p14:creationId xmlns:p14="http://schemas.microsoft.com/office/powerpoint/2010/main" val="3413808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factory with blue pipes&#10;&#10;AI-generated content may be incorrect.">
            <a:extLst>
              <a:ext uri="{FF2B5EF4-FFF2-40B4-BE49-F238E27FC236}">
                <a16:creationId xmlns:a16="http://schemas.microsoft.com/office/drawing/2014/main" id="{3181D396-7A1E-21F3-3DF4-1BCC0DE53736}"/>
              </a:ext>
            </a:extLst>
          </p:cNvPr>
          <p:cNvPicPr>
            <a:picLocks noChangeAspect="1"/>
          </p:cNvPicPr>
          <p:nvPr/>
        </p:nvPicPr>
        <p:blipFill>
          <a:blip r:embed="rId3"/>
          <a:stretch>
            <a:fillRect/>
          </a:stretch>
        </p:blipFill>
        <p:spPr>
          <a:xfrm>
            <a:off x="11289" y="1515984"/>
            <a:ext cx="5147733" cy="2895714"/>
          </a:xfrm>
          <a:prstGeom prst="rect">
            <a:avLst/>
          </a:prstGeom>
        </p:spPr>
      </p:pic>
      <p:sp>
        <p:nvSpPr>
          <p:cNvPr id="3" name="TextBox 2">
            <a:extLst>
              <a:ext uri="{FF2B5EF4-FFF2-40B4-BE49-F238E27FC236}">
                <a16:creationId xmlns:a16="http://schemas.microsoft.com/office/drawing/2014/main" id="{7FEEC3B5-36FA-2B87-571E-1B696FC4C871}"/>
              </a:ext>
            </a:extLst>
          </p:cNvPr>
          <p:cNvSpPr txBox="1"/>
          <p:nvPr/>
        </p:nvSpPr>
        <p:spPr>
          <a:xfrm>
            <a:off x="11289" y="135467"/>
            <a:ext cx="5147733" cy="1231106"/>
          </a:xfrm>
          <a:prstGeom prst="rect">
            <a:avLst/>
          </a:prstGeom>
          <a:noFill/>
        </p:spPr>
        <p:txBody>
          <a:bodyPr wrap="square" rtlCol="0">
            <a:spAutoFit/>
          </a:bodyPr>
          <a:lstStyle/>
          <a:p>
            <a:r>
              <a:rPr lang="en-US" sz="3700" b="1" dirty="0">
                <a:solidFill>
                  <a:schemeClr val="bg1"/>
                </a:solidFill>
                <a:latin typeface="Oswald Medium"/>
                <a:sym typeface="Oswald Medium"/>
              </a:rPr>
              <a:t>CONSIDER PARTNERSHIPS WITH CO-PROCESSORS</a:t>
            </a:r>
          </a:p>
        </p:txBody>
      </p:sp>
      <p:pic>
        <p:nvPicPr>
          <p:cNvPr id="2050" name="Picture 2" descr="GCCA Policy Document on Co-processing">
            <a:extLst>
              <a:ext uri="{FF2B5EF4-FFF2-40B4-BE49-F238E27FC236}">
                <a16:creationId xmlns:a16="http://schemas.microsoft.com/office/drawing/2014/main" id="{2DAD94F0-4523-1E90-FA40-D792EBCF24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0081" y="1090613"/>
            <a:ext cx="3286269" cy="2528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205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EBF1C-41F4-97A1-B242-F27F5285B35C}"/>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FAA5CB24-5BF4-45AB-014E-EEC3BC0012F2}"/>
              </a:ext>
            </a:extLst>
          </p:cNvPr>
          <p:cNvSpPr>
            <a:spLocks noGrp="1"/>
          </p:cNvSpPr>
          <p:nvPr>
            <p:ph type="title"/>
          </p:nvPr>
        </p:nvSpPr>
        <p:spPr>
          <a:xfrm>
            <a:off x="219980" y="199661"/>
            <a:ext cx="7719300" cy="484500"/>
          </a:xfrm>
        </p:spPr>
        <p:txBody>
          <a:bodyPr/>
          <a:lstStyle/>
          <a:p>
            <a:r>
              <a:rPr lang="en-US" dirty="0"/>
              <a:t>Action Plan</a:t>
            </a:r>
          </a:p>
        </p:txBody>
      </p:sp>
      <p:sp>
        <p:nvSpPr>
          <p:cNvPr id="4" name="Subtitle 2">
            <a:extLst>
              <a:ext uri="{FF2B5EF4-FFF2-40B4-BE49-F238E27FC236}">
                <a16:creationId xmlns:a16="http://schemas.microsoft.com/office/drawing/2014/main" id="{30F5F8DA-8E35-BBAD-58C3-D61BA7A460CD}"/>
              </a:ext>
            </a:extLst>
          </p:cNvPr>
          <p:cNvSpPr>
            <a:spLocks noGrp="1"/>
          </p:cNvSpPr>
          <p:nvPr>
            <p:ph type="subTitle" idx="1"/>
          </p:nvPr>
        </p:nvSpPr>
        <p:spPr>
          <a:xfrm>
            <a:off x="0" y="832484"/>
            <a:ext cx="9144000" cy="3548063"/>
          </a:xfrm>
        </p:spPr>
        <p:txBody>
          <a:bodyPr/>
          <a:lstStyle/>
          <a:p>
            <a:pPr lvl="1">
              <a:buAutoNum type="arabicParenR"/>
            </a:pPr>
            <a:r>
              <a:rPr lang="en-US" sz="2000" b="1" dirty="0"/>
              <a:t>Control contamination (dirt, batteries, organics, mixed materials, difficult to process materials)</a:t>
            </a:r>
          </a:p>
          <a:p>
            <a:pPr lvl="1">
              <a:buFont typeface="+mj-lt"/>
              <a:buAutoNum type="arabicParenR"/>
            </a:pPr>
            <a:r>
              <a:rPr lang="en-US" sz="2000" b="1" dirty="0"/>
              <a:t>Provide for site logistics and material stream integrity – organized area, clear markings</a:t>
            </a:r>
          </a:p>
          <a:p>
            <a:pPr lvl="1">
              <a:buAutoNum type="arabicParenR"/>
            </a:pPr>
            <a:r>
              <a:rPr lang="en-US" sz="2000" b="1" dirty="0"/>
              <a:t>Track generation</a:t>
            </a:r>
          </a:p>
          <a:p>
            <a:pPr lvl="1">
              <a:buAutoNum type="arabicParenR"/>
            </a:pPr>
            <a:r>
              <a:rPr lang="en-US" sz="2000" b="1" dirty="0"/>
              <a:t>Train teams to maintain integrity and quality control</a:t>
            </a:r>
          </a:p>
          <a:p>
            <a:pPr lvl="1">
              <a:buAutoNum type="arabicParenR"/>
            </a:pPr>
            <a:r>
              <a:rPr lang="en-US" sz="2000" b="1" dirty="0"/>
              <a:t>Look for aggregators and reverse logistics opportunities – have enough to make it worthwhile</a:t>
            </a:r>
          </a:p>
        </p:txBody>
      </p:sp>
    </p:spTree>
    <p:extLst>
      <p:ext uri="{BB962C8B-B14F-4D97-AF65-F5344CB8AC3E}">
        <p14:creationId xmlns:p14="http://schemas.microsoft.com/office/powerpoint/2010/main" val="2493377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B09416D-A464-A73F-9E05-F0B65C8A6D98}"/>
              </a:ext>
            </a:extLst>
          </p:cNvPr>
          <p:cNvSpPr>
            <a:spLocks noGrp="1"/>
          </p:cNvSpPr>
          <p:nvPr>
            <p:ph type="title"/>
          </p:nvPr>
        </p:nvSpPr>
        <p:spPr>
          <a:xfrm>
            <a:off x="219980" y="199661"/>
            <a:ext cx="7719300" cy="484500"/>
          </a:xfrm>
        </p:spPr>
        <p:txBody>
          <a:bodyPr/>
          <a:lstStyle/>
          <a:p>
            <a:r>
              <a:rPr lang="en-US" dirty="0"/>
              <a:t>Conclusion</a:t>
            </a:r>
          </a:p>
        </p:txBody>
      </p:sp>
      <p:sp>
        <p:nvSpPr>
          <p:cNvPr id="4" name="Subtitle 2">
            <a:extLst>
              <a:ext uri="{FF2B5EF4-FFF2-40B4-BE49-F238E27FC236}">
                <a16:creationId xmlns:a16="http://schemas.microsoft.com/office/drawing/2014/main" id="{29103514-623D-7769-CAC5-74E657D96FC1}"/>
              </a:ext>
            </a:extLst>
          </p:cNvPr>
          <p:cNvSpPr>
            <a:spLocks noGrp="1"/>
          </p:cNvSpPr>
          <p:nvPr>
            <p:ph type="subTitle" idx="1"/>
          </p:nvPr>
        </p:nvSpPr>
        <p:spPr>
          <a:xfrm>
            <a:off x="0" y="832484"/>
            <a:ext cx="9144000" cy="3548063"/>
          </a:xfrm>
        </p:spPr>
        <p:txBody>
          <a:bodyPr/>
          <a:lstStyle/>
          <a:p>
            <a:r>
              <a:rPr lang="en-US" sz="2000" kern="100" dirty="0">
                <a:solidFill>
                  <a:srgbClr val="0F4761"/>
                </a:solidFill>
                <a:latin typeface="Times New Roman" panose="02020603050405020304" pitchFamily="18" charset="0"/>
              </a:rPr>
              <a:t>Technologies and markets– new opportunities </a:t>
            </a:r>
          </a:p>
          <a:p>
            <a:r>
              <a:rPr lang="en-US" sz="2000" kern="100" dirty="0">
                <a:solidFill>
                  <a:srgbClr val="0F4761"/>
                </a:solidFill>
                <a:latin typeface="Times New Roman" panose="02020603050405020304" pitchFamily="18" charset="0"/>
              </a:rPr>
              <a:t>Keep looking at waste minimization &amp; “management in place” strategies for certain material classes – can we enclose, contain or encapsulate</a:t>
            </a:r>
          </a:p>
          <a:p>
            <a:r>
              <a:rPr lang="en-US" sz="2000" kern="100" dirty="0">
                <a:solidFill>
                  <a:srgbClr val="0F4761"/>
                </a:solidFill>
                <a:latin typeface="Times New Roman" panose="02020603050405020304" pitchFamily="18" charset="0"/>
              </a:rPr>
              <a:t>Learn about aggregators and markets outside the Northeast</a:t>
            </a:r>
          </a:p>
          <a:p>
            <a:r>
              <a:rPr lang="en-US" sz="2000" kern="100" dirty="0">
                <a:solidFill>
                  <a:srgbClr val="0F4761"/>
                </a:solidFill>
                <a:latin typeface="Times New Roman" panose="02020603050405020304" pitchFamily="18" charset="0"/>
              </a:rPr>
              <a:t>Evaluate streams of materials that may have higher market values, including foams, films and strapping.</a:t>
            </a:r>
          </a:p>
          <a:p>
            <a:r>
              <a:rPr lang="en-US" sz="2000" kern="100" dirty="0">
                <a:solidFill>
                  <a:srgbClr val="0F4761"/>
                </a:solidFill>
                <a:latin typeface="Times New Roman" panose="02020603050405020304" pitchFamily="18" charset="0"/>
              </a:rPr>
              <a:t>Keep working with local partners for solutions</a:t>
            </a:r>
          </a:p>
          <a:p>
            <a:r>
              <a:rPr lang="en-US" sz="2000" kern="100" dirty="0">
                <a:solidFill>
                  <a:srgbClr val="0F4761"/>
                </a:solidFill>
                <a:latin typeface="Times New Roman" panose="02020603050405020304" pitchFamily="18" charset="0"/>
              </a:rPr>
              <a:t>Plan for solid waste handling in new construction – how will it be handled?</a:t>
            </a:r>
            <a:endParaRPr lang="en-US" sz="2000" b="1" kern="100" dirty="0">
              <a:solidFill>
                <a:srgbClr val="0F4761"/>
              </a:solidFill>
              <a:latin typeface="Times New Roman" panose="02020603050405020304" pitchFamily="18" charset="0"/>
            </a:endParaRPr>
          </a:p>
          <a:p>
            <a:endParaRPr lang="en-US" dirty="0"/>
          </a:p>
        </p:txBody>
      </p:sp>
    </p:spTree>
    <p:extLst>
      <p:ext uri="{BB962C8B-B14F-4D97-AF65-F5344CB8AC3E}">
        <p14:creationId xmlns:p14="http://schemas.microsoft.com/office/powerpoint/2010/main" val="1890454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3">
          <a:extLst>
            <a:ext uri="{FF2B5EF4-FFF2-40B4-BE49-F238E27FC236}">
              <a16:creationId xmlns:a16="http://schemas.microsoft.com/office/drawing/2014/main" id="{15FAE1A5-3839-E6AB-4C15-06F784050CF9}"/>
            </a:ext>
          </a:extLst>
        </p:cNvPr>
        <p:cNvGrpSpPr/>
        <p:nvPr/>
      </p:nvGrpSpPr>
      <p:grpSpPr>
        <a:xfrm>
          <a:off x="0" y="0"/>
          <a:ext cx="0" cy="0"/>
          <a:chOff x="0" y="0"/>
          <a:chExt cx="0" cy="0"/>
        </a:xfrm>
      </p:grpSpPr>
      <p:sp>
        <p:nvSpPr>
          <p:cNvPr id="225" name="Google Shape;225;p35">
            <a:extLst>
              <a:ext uri="{FF2B5EF4-FFF2-40B4-BE49-F238E27FC236}">
                <a16:creationId xmlns:a16="http://schemas.microsoft.com/office/drawing/2014/main" id="{8971CE55-3096-9112-6C20-B08D11B163AB}"/>
              </a:ext>
            </a:extLst>
          </p:cNvPr>
          <p:cNvSpPr txBox="1">
            <a:spLocks noGrp="1"/>
          </p:cNvSpPr>
          <p:nvPr>
            <p:ph type="subTitle" idx="1"/>
          </p:nvPr>
        </p:nvSpPr>
        <p:spPr>
          <a:xfrm>
            <a:off x="601784" y="1540924"/>
            <a:ext cx="9072561" cy="3158540"/>
          </a:xfrm>
          <a:prstGeom prst="rect">
            <a:avLst/>
          </a:prstGeom>
        </p:spPr>
        <p:txBody>
          <a:bodyPr spcFirstLastPara="1" wrap="square" lIns="91425" tIns="91425" rIns="91425" bIns="91425" anchor="t" anchorCtr="0">
            <a:noAutofit/>
          </a:bodyPr>
          <a:lstStyle/>
          <a:p>
            <a:pPr marL="95250" lvl="0" indent="0" algn="l" rtl="0">
              <a:lnSpc>
                <a:spcPct val="100000"/>
              </a:lnSpc>
              <a:spcAft>
                <a:spcPts val="0"/>
              </a:spcAft>
              <a:buClr>
                <a:schemeClr val="dk1"/>
              </a:buClr>
              <a:buSzPts val="1200"/>
              <a:buNone/>
            </a:pPr>
            <a:r>
              <a:rPr lang="en-US" sz="2400" dirty="0">
                <a:solidFill>
                  <a:schemeClr val="dk1"/>
                </a:solidFill>
                <a:uFill>
                  <a:noFill/>
                </a:uFill>
                <a:latin typeface="+mn-lt"/>
                <a:ea typeface="Roboto Slab" pitchFamily="2" charset="0"/>
                <a:cs typeface="Roboto Slab" pitchFamily="2" charset="0"/>
              </a:rPr>
              <a:t>Full-Service Environmental Health &amp; Safety company:</a:t>
            </a:r>
          </a:p>
          <a:p>
            <a:pPr marL="438150" indent="-342900">
              <a:lnSpc>
                <a:spcPct val="100000"/>
              </a:lnSpc>
              <a:buClr>
                <a:schemeClr val="dk1"/>
              </a:buClr>
              <a:buFont typeface="Wingdings" panose="05000000000000000000" pitchFamily="2" charset="2"/>
              <a:buChar char="Ø"/>
            </a:pPr>
            <a:r>
              <a:rPr lang="en-US" sz="2400" dirty="0">
                <a:solidFill>
                  <a:schemeClr val="dk1"/>
                </a:solidFill>
                <a:uFill>
                  <a:noFill/>
                </a:uFill>
                <a:latin typeface="+mn-lt"/>
                <a:ea typeface="Roboto Slab" pitchFamily="2" charset="0"/>
                <a:cs typeface="Roboto Slab" pitchFamily="2" charset="0"/>
              </a:rPr>
              <a:t>Indoor Air Quality &amp; Mold Concerns</a:t>
            </a:r>
          </a:p>
          <a:p>
            <a:pPr marL="438150" lvl="0" indent="-342900" algn="l" rtl="0">
              <a:lnSpc>
                <a:spcPct val="100000"/>
              </a:lnSpc>
              <a:spcAft>
                <a:spcPts val="0"/>
              </a:spcAft>
              <a:buClr>
                <a:schemeClr val="dk1"/>
              </a:buClr>
              <a:buSzPts val="1200"/>
              <a:buFont typeface="Wingdings" panose="05000000000000000000" pitchFamily="2" charset="2"/>
              <a:buChar char="Ø"/>
            </a:pPr>
            <a:r>
              <a:rPr lang="en-US" sz="2400" dirty="0">
                <a:solidFill>
                  <a:schemeClr val="dk1"/>
                </a:solidFill>
                <a:uFill>
                  <a:noFill/>
                </a:uFill>
                <a:latin typeface="+mn-lt"/>
                <a:ea typeface="Roboto Slab" pitchFamily="2" charset="0"/>
                <a:cs typeface="Roboto Slab" pitchFamily="2" charset="0"/>
              </a:rPr>
              <a:t>Asbestos Management </a:t>
            </a:r>
          </a:p>
          <a:p>
            <a:pPr marL="438150" lvl="0" indent="-342900" algn="l" rtl="0">
              <a:lnSpc>
                <a:spcPct val="100000"/>
              </a:lnSpc>
              <a:spcAft>
                <a:spcPts val="0"/>
              </a:spcAft>
              <a:buClr>
                <a:schemeClr val="dk1"/>
              </a:buClr>
              <a:buSzPts val="1200"/>
              <a:buFont typeface="Wingdings" panose="05000000000000000000" pitchFamily="2" charset="2"/>
              <a:buChar char="Ø"/>
            </a:pPr>
            <a:r>
              <a:rPr lang="en-US" sz="2400" dirty="0">
                <a:solidFill>
                  <a:schemeClr val="dk1"/>
                </a:solidFill>
                <a:uFill>
                  <a:noFill/>
                </a:uFill>
                <a:latin typeface="+mn-lt"/>
                <a:ea typeface="Roboto Slab" pitchFamily="2" charset="0"/>
                <a:cs typeface="Roboto Slab" pitchFamily="2" charset="0"/>
              </a:rPr>
              <a:t>Worker Exposure Analyses- Noise &amp; Chemicals</a:t>
            </a:r>
          </a:p>
          <a:p>
            <a:pPr marL="438150" lvl="0" indent="-342900" algn="l" rtl="0">
              <a:lnSpc>
                <a:spcPct val="100000"/>
              </a:lnSpc>
              <a:spcAft>
                <a:spcPts val="0"/>
              </a:spcAft>
              <a:buClr>
                <a:schemeClr val="dk1"/>
              </a:buClr>
              <a:buSzPts val="1200"/>
              <a:buFont typeface="Wingdings" panose="05000000000000000000" pitchFamily="2" charset="2"/>
              <a:buChar char="Ø"/>
            </a:pPr>
            <a:r>
              <a:rPr lang="en-US" sz="2400" dirty="0">
                <a:solidFill>
                  <a:schemeClr val="dk1"/>
                </a:solidFill>
                <a:uFill>
                  <a:noFill/>
                </a:uFill>
                <a:latin typeface="+mn-lt"/>
                <a:ea typeface="Roboto Slab" pitchFamily="2" charset="0"/>
                <a:cs typeface="Roboto Slab" pitchFamily="2" charset="0"/>
              </a:rPr>
              <a:t>Safety Training &amp; Audits</a:t>
            </a:r>
          </a:p>
          <a:p>
            <a:pPr marL="438150" lvl="0" indent="-342900" algn="l" rtl="0">
              <a:lnSpc>
                <a:spcPct val="100000"/>
              </a:lnSpc>
              <a:spcAft>
                <a:spcPts val="0"/>
              </a:spcAft>
              <a:buClr>
                <a:schemeClr val="dk1"/>
              </a:buClr>
              <a:buSzPts val="1200"/>
              <a:buFont typeface="Wingdings" panose="05000000000000000000" pitchFamily="2" charset="2"/>
              <a:buChar char="Ø"/>
            </a:pPr>
            <a:r>
              <a:rPr lang="en-US" sz="2400" dirty="0">
                <a:solidFill>
                  <a:schemeClr val="dk1"/>
                </a:solidFill>
                <a:uFill>
                  <a:noFill/>
                </a:uFill>
                <a:latin typeface="+mn-lt"/>
                <a:ea typeface="Roboto Slab" pitchFamily="2" charset="0"/>
                <a:cs typeface="Roboto Slab" pitchFamily="2" charset="0"/>
              </a:rPr>
              <a:t>Written Safety Programs</a:t>
            </a:r>
          </a:p>
          <a:p>
            <a:pPr marL="438150" lvl="0" indent="-342900" algn="l" rtl="0">
              <a:lnSpc>
                <a:spcPct val="100000"/>
              </a:lnSpc>
              <a:spcAft>
                <a:spcPts val="0"/>
              </a:spcAft>
              <a:buClr>
                <a:schemeClr val="dk1"/>
              </a:buClr>
              <a:buSzPts val="1200"/>
              <a:buFont typeface="Wingdings" panose="05000000000000000000" pitchFamily="2" charset="2"/>
              <a:buChar char="Ø"/>
            </a:pPr>
            <a:r>
              <a:rPr lang="en-US" sz="2400" dirty="0">
                <a:solidFill>
                  <a:schemeClr val="dk1"/>
                </a:solidFill>
                <a:uFill>
                  <a:noFill/>
                </a:uFill>
                <a:latin typeface="+mn-lt"/>
                <a:ea typeface="Roboto Slab" pitchFamily="2" charset="0"/>
                <a:cs typeface="Roboto Slab" pitchFamily="2" charset="0"/>
              </a:rPr>
              <a:t>Among other EHS services</a:t>
            </a:r>
            <a:endParaRPr sz="2400" dirty="0">
              <a:solidFill>
                <a:schemeClr val="dk1"/>
              </a:solidFill>
              <a:latin typeface="+mn-lt"/>
            </a:endParaRPr>
          </a:p>
          <a:p>
            <a:pPr marL="0" lvl="0" indent="0" algn="l" rtl="0">
              <a:spcBef>
                <a:spcPts val="1600"/>
              </a:spcBef>
              <a:spcAft>
                <a:spcPts val="1200"/>
              </a:spcAft>
              <a:buNone/>
            </a:pPr>
            <a:endParaRPr dirty="0">
              <a:solidFill>
                <a:schemeClr val="dk1"/>
              </a:solidFill>
            </a:endParaRPr>
          </a:p>
        </p:txBody>
      </p:sp>
      <p:sp>
        <p:nvSpPr>
          <p:cNvPr id="3" name="TextBox 2">
            <a:extLst>
              <a:ext uri="{FF2B5EF4-FFF2-40B4-BE49-F238E27FC236}">
                <a16:creationId xmlns:a16="http://schemas.microsoft.com/office/drawing/2014/main" id="{64F48994-4EC6-4FD4-EAEC-B8ABD4058CAD}"/>
              </a:ext>
            </a:extLst>
          </p:cNvPr>
          <p:cNvSpPr txBox="1"/>
          <p:nvPr/>
        </p:nvSpPr>
        <p:spPr>
          <a:xfrm>
            <a:off x="625230" y="4749629"/>
            <a:ext cx="2257118" cy="369332"/>
          </a:xfrm>
          <a:prstGeom prst="rect">
            <a:avLst/>
          </a:prstGeom>
          <a:noFill/>
        </p:spPr>
        <p:txBody>
          <a:bodyPr wrap="square" rtlCol="0">
            <a:spAutoFit/>
          </a:bodyPr>
          <a:lstStyle/>
          <a:p>
            <a:r>
              <a:rPr lang="en-US" sz="1800" b="1" dirty="0">
                <a:solidFill>
                  <a:schemeClr val="tx1"/>
                </a:solidFill>
                <a:hlinkClick r:id="rId3">
                  <a:extLst>
                    <a:ext uri="{A12FA001-AC4F-418D-AE19-62706E023703}">
                      <ahyp:hlinkClr xmlns:ahyp="http://schemas.microsoft.com/office/drawing/2018/hyperlinkcolor" val="tx"/>
                    </a:ext>
                  </a:extLst>
                </a:hlinkClick>
              </a:rPr>
              <a:t>www.airpf.com</a:t>
            </a:r>
            <a:endParaRPr lang="en-US" sz="1800" b="1" dirty="0">
              <a:solidFill>
                <a:schemeClr val="tx1"/>
              </a:solidFill>
            </a:endParaRPr>
          </a:p>
        </p:txBody>
      </p:sp>
      <p:sp>
        <p:nvSpPr>
          <p:cNvPr id="4" name="TextBox 3">
            <a:extLst>
              <a:ext uri="{FF2B5EF4-FFF2-40B4-BE49-F238E27FC236}">
                <a16:creationId xmlns:a16="http://schemas.microsoft.com/office/drawing/2014/main" id="{A753B11E-CBFC-300B-95BC-D0652BDF0CDF}"/>
              </a:ext>
            </a:extLst>
          </p:cNvPr>
          <p:cNvSpPr txBox="1"/>
          <p:nvPr/>
        </p:nvSpPr>
        <p:spPr>
          <a:xfrm>
            <a:off x="625230" y="4446058"/>
            <a:ext cx="2346570" cy="369332"/>
          </a:xfrm>
          <a:prstGeom prst="rect">
            <a:avLst/>
          </a:prstGeom>
          <a:noFill/>
        </p:spPr>
        <p:txBody>
          <a:bodyPr wrap="square" rtlCol="0">
            <a:spAutoFit/>
          </a:bodyPr>
          <a:lstStyle/>
          <a:p>
            <a:r>
              <a:rPr lang="en-US" sz="1800" b="1" i="0" dirty="0">
                <a:solidFill>
                  <a:schemeClr val="tx1"/>
                </a:solidFill>
                <a:effectLst/>
                <a:latin typeface="Tahoma" panose="020B0604030504040204" pitchFamily="34" charset="0"/>
              </a:rPr>
              <a:t>888.SAFE AIR</a:t>
            </a:r>
            <a:endParaRPr lang="en-US" b="1" dirty="0">
              <a:solidFill>
                <a:schemeClr val="tx1"/>
              </a:solidFill>
            </a:endParaRPr>
          </a:p>
        </p:txBody>
      </p:sp>
      <p:pic>
        <p:nvPicPr>
          <p:cNvPr id="6" name="Graphic 5" descr="Microscope with chemical flasks">
            <a:extLst>
              <a:ext uri="{FF2B5EF4-FFF2-40B4-BE49-F238E27FC236}">
                <a16:creationId xmlns:a16="http://schemas.microsoft.com/office/drawing/2014/main" id="{00972C9E-DE6D-CDE5-1087-9F6A05E47A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86575" y="-247480"/>
            <a:ext cx="2376983" cy="1883302"/>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0FE42A33-F6E7-1C8B-D95A-57F0318E8C19}"/>
              </a:ext>
            </a:extLst>
          </p:cNvPr>
          <p:cNvPicPr>
            <a:picLocks noChangeAspect="1"/>
          </p:cNvPicPr>
          <p:nvPr/>
        </p:nvPicPr>
        <p:blipFill>
          <a:blip r:embed="rId6"/>
          <a:stretch>
            <a:fillRect/>
          </a:stretch>
        </p:blipFill>
        <p:spPr>
          <a:xfrm>
            <a:off x="222737" y="113442"/>
            <a:ext cx="6529754" cy="977508"/>
          </a:xfrm>
          <a:prstGeom prst="rect">
            <a:avLst/>
          </a:prstGeom>
        </p:spPr>
      </p:pic>
    </p:spTree>
    <p:extLst>
      <p:ext uri="{BB962C8B-B14F-4D97-AF65-F5344CB8AC3E}">
        <p14:creationId xmlns:p14="http://schemas.microsoft.com/office/powerpoint/2010/main" val="2216301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82;p64">
            <a:extLst>
              <a:ext uri="{FF2B5EF4-FFF2-40B4-BE49-F238E27FC236}">
                <a16:creationId xmlns:a16="http://schemas.microsoft.com/office/drawing/2014/main" id="{572BC98E-97D7-3F2F-6E16-5E8E341ED809}"/>
              </a:ext>
            </a:extLst>
          </p:cNvPr>
          <p:cNvSpPr txBox="1">
            <a:spLocks/>
          </p:cNvSpPr>
          <p:nvPr/>
        </p:nvSpPr>
        <p:spPr>
          <a:xfrm>
            <a:off x="625230" y="556010"/>
            <a:ext cx="4525890" cy="12183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5400" dirty="0">
                <a:solidFill>
                  <a:schemeClr val="accent6"/>
                </a:solidFill>
                <a:latin typeface="Oswald" panose="00000500000000000000" pitchFamily="2" charset="0"/>
              </a:rPr>
              <a:t>Thank you for attending!</a:t>
            </a:r>
          </a:p>
        </p:txBody>
      </p:sp>
      <p:sp>
        <p:nvSpPr>
          <p:cNvPr id="3" name="Google Shape;983;p64">
            <a:extLst>
              <a:ext uri="{FF2B5EF4-FFF2-40B4-BE49-F238E27FC236}">
                <a16:creationId xmlns:a16="http://schemas.microsoft.com/office/drawing/2014/main" id="{9428778A-D2FE-32E7-207F-AE63FD5B4EC4}"/>
              </a:ext>
            </a:extLst>
          </p:cNvPr>
          <p:cNvSpPr txBox="1">
            <a:spLocks/>
          </p:cNvSpPr>
          <p:nvPr/>
        </p:nvSpPr>
        <p:spPr>
          <a:xfrm>
            <a:off x="714849" y="2621288"/>
            <a:ext cx="3859197" cy="1036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bg2"/>
                </a:solidFill>
                <a:latin typeface="Roboto Slab Light" pitchFamily="2" charset="0"/>
                <a:ea typeface="Roboto Slab Light" pitchFamily="2" charset="0"/>
                <a:cs typeface="Roboto Slab Light" pitchFamily="2" charset="0"/>
              </a:rPr>
              <a:t>Questions and Comments are Welcome!</a:t>
            </a:r>
          </a:p>
          <a:p>
            <a:pPr>
              <a:spcBef>
                <a:spcPts val="1200"/>
              </a:spcBef>
            </a:pPr>
            <a:endParaRPr lang="en-US" dirty="0"/>
          </a:p>
          <a:p>
            <a:pPr>
              <a:spcBef>
                <a:spcPts val="1200"/>
              </a:spcBef>
              <a:spcAft>
                <a:spcPts val="1200"/>
              </a:spcAft>
            </a:pPr>
            <a:endParaRPr lang="en-US" dirty="0"/>
          </a:p>
        </p:txBody>
      </p:sp>
      <p:pic>
        <p:nvPicPr>
          <p:cNvPr id="4" name="Picture 3" descr="A picture containing text, sign&#10;&#10;Description automatically generated">
            <a:extLst>
              <a:ext uri="{FF2B5EF4-FFF2-40B4-BE49-F238E27FC236}">
                <a16:creationId xmlns:a16="http://schemas.microsoft.com/office/drawing/2014/main" id="{61A9DCF8-9E34-61A2-6342-F4CFF1C7B76E}"/>
              </a:ext>
            </a:extLst>
          </p:cNvPr>
          <p:cNvPicPr>
            <a:picLocks noChangeAspect="1"/>
          </p:cNvPicPr>
          <p:nvPr/>
        </p:nvPicPr>
        <p:blipFill>
          <a:blip r:embed="rId2"/>
          <a:stretch>
            <a:fillRect/>
          </a:stretch>
        </p:blipFill>
        <p:spPr>
          <a:xfrm>
            <a:off x="714849" y="4505066"/>
            <a:ext cx="2297606" cy="343953"/>
          </a:xfrm>
          <a:prstGeom prst="rect">
            <a:avLst/>
          </a:prstGeom>
        </p:spPr>
      </p:pic>
      <p:sp>
        <p:nvSpPr>
          <p:cNvPr id="5" name="TextBox 4">
            <a:extLst>
              <a:ext uri="{FF2B5EF4-FFF2-40B4-BE49-F238E27FC236}">
                <a16:creationId xmlns:a16="http://schemas.microsoft.com/office/drawing/2014/main" id="{0FED3707-142D-506D-7C66-DC20EBB17E5B}"/>
              </a:ext>
            </a:extLst>
          </p:cNvPr>
          <p:cNvSpPr txBox="1"/>
          <p:nvPr/>
        </p:nvSpPr>
        <p:spPr>
          <a:xfrm>
            <a:off x="625230" y="4849019"/>
            <a:ext cx="1749137" cy="261610"/>
          </a:xfrm>
          <a:prstGeom prst="rect">
            <a:avLst/>
          </a:prstGeom>
          <a:noFill/>
        </p:spPr>
        <p:txBody>
          <a:bodyPr wrap="square" rtlCol="0">
            <a:spAutoFit/>
          </a:bodyPr>
          <a:lstStyle/>
          <a:p>
            <a:r>
              <a:rPr lang="en-US" sz="1050" b="1" dirty="0">
                <a:solidFill>
                  <a:schemeClr val="tx1"/>
                </a:solidFill>
                <a:hlinkClick r:id="rId3">
                  <a:extLst>
                    <a:ext uri="{A12FA001-AC4F-418D-AE19-62706E023703}">
                      <ahyp:hlinkClr xmlns:ahyp="http://schemas.microsoft.com/office/drawing/2018/hyperlinkcolor" val="tx"/>
                    </a:ext>
                  </a:extLst>
                </a:hlinkClick>
              </a:rPr>
              <a:t>www.airpf.com</a:t>
            </a:r>
            <a:endParaRPr lang="en-US" sz="1050" b="1" dirty="0">
              <a:solidFill>
                <a:schemeClr val="tx1"/>
              </a:solidFill>
            </a:endParaRPr>
          </a:p>
        </p:txBody>
      </p:sp>
      <p:sp>
        <p:nvSpPr>
          <p:cNvPr id="6" name="TextBox 5">
            <a:extLst>
              <a:ext uri="{FF2B5EF4-FFF2-40B4-BE49-F238E27FC236}">
                <a16:creationId xmlns:a16="http://schemas.microsoft.com/office/drawing/2014/main" id="{8846AC3D-7C69-D6C2-F8E6-2168ABCCE88A}"/>
              </a:ext>
            </a:extLst>
          </p:cNvPr>
          <p:cNvSpPr txBox="1"/>
          <p:nvPr/>
        </p:nvSpPr>
        <p:spPr>
          <a:xfrm>
            <a:off x="1692868" y="4849756"/>
            <a:ext cx="1749137" cy="276999"/>
          </a:xfrm>
          <a:prstGeom prst="rect">
            <a:avLst/>
          </a:prstGeom>
          <a:noFill/>
        </p:spPr>
        <p:txBody>
          <a:bodyPr wrap="square" rtlCol="0">
            <a:spAutoFit/>
          </a:bodyPr>
          <a:lstStyle/>
          <a:p>
            <a:r>
              <a:rPr lang="en-US" sz="1200" b="0" i="0" dirty="0">
                <a:solidFill>
                  <a:schemeClr val="tx1"/>
                </a:solidFill>
                <a:effectLst/>
                <a:latin typeface="Tahoma" panose="020B0604030504040204" pitchFamily="34" charset="0"/>
              </a:rPr>
              <a:t>888.SAFE AIR</a:t>
            </a:r>
            <a:endParaRPr lang="en-US" sz="1050" b="1" dirty="0">
              <a:solidFill>
                <a:schemeClr val="tx1"/>
              </a:solidFill>
            </a:endParaRPr>
          </a:p>
        </p:txBody>
      </p:sp>
      <p:sp>
        <p:nvSpPr>
          <p:cNvPr id="7" name="TextBox 6">
            <a:extLst>
              <a:ext uri="{FF2B5EF4-FFF2-40B4-BE49-F238E27FC236}">
                <a16:creationId xmlns:a16="http://schemas.microsoft.com/office/drawing/2014/main" id="{9301AE6A-F2DD-7683-6EF1-F55DC39CF4B7}"/>
              </a:ext>
            </a:extLst>
          </p:cNvPr>
          <p:cNvSpPr txBox="1"/>
          <p:nvPr/>
        </p:nvSpPr>
        <p:spPr>
          <a:xfrm>
            <a:off x="5151120" y="2106514"/>
            <a:ext cx="3859197" cy="380501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800" b="1" spc="113" dirty="0">
                <a:solidFill>
                  <a:schemeClr val="accent1">
                    <a:lumMod val="25000"/>
                  </a:schemeClr>
                </a:solidFill>
                <a:latin typeface="Roboto" panose="02000000000000000000" pitchFamily="2" charset="0"/>
                <a:ea typeface="Roboto" panose="02000000000000000000" pitchFamily="2" charset="0"/>
                <a:cs typeface="Lato" panose="020F0502020204030203" pitchFamily="34" charset="0"/>
              </a:rPr>
              <a:t>Offices In</a:t>
            </a:r>
          </a:p>
          <a:p>
            <a:pPr algn="ctr"/>
            <a:r>
              <a:rPr lang="en-US" sz="2100" b="1" dirty="0">
                <a:solidFill>
                  <a:schemeClr val="accent1">
                    <a:lumMod val="25000"/>
                  </a:schemeClr>
                </a:solidFill>
                <a:latin typeface="Roboto" panose="02000000000000000000" pitchFamily="2" charset="0"/>
                <a:ea typeface="Roboto" panose="02000000000000000000" pitchFamily="2" charset="0"/>
              </a:rPr>
              <a:t>New Hampshire</a:t>
            </a:r>
          </a:p>
          <a:p>
            <a:pPr algn="ctr">
              <a:spcBef>
                <a:spcPts val="375"/>
              </a:spcBef>
            </a:pPr>
            <a:r>
              <a:rPr lang="en-US" sz="2100" b="1" dirty="0">
                <a:solidFill>
                  <a:schemeClr val="accent1">
                    <a:lumMod val="25000"/>
                  </a:schemeClr>
                </a:solidFill>
                <a:latin typeface="Roboto" panose="02000000000000000000" pitchFamily="2" charset="0"/>
                <a:ea typeface="Roboto" panose="02000000000000000000" pitchFamily="2" charset="0"/>
              </a:rPr>
              <a:t>Massachusetts</a:t>
            </a:r>
          </a:p>
          <a:p>
            <a:pPr algn="ctr">
              <a:spcBef>
                <a:spcPts val="375"/>
              </a:spcBef>
            </a:pPr>
            <a:r>
              <a:rPr lang="en-US" sz="2100" b="1" dirty="0">
                <a:solidFill>
                  <a:schemeClr val="accent1">
                    <a:lumMod val="25000"/>
                  </a:schemeClr>
                </a:solidFill>
                <a:latin typeface="Roboto" panose="02000000000000000000" pitchFamily="2" charset="0"/>
                <a:ea typeface="Roboto" panose="02000000000000000000" pitchFamily="2" charset="0"/>
              </a:rPr>
              <a:t>Maine</a:t>
            </a:r>
          </a:p>
          <a:p>
            <a:pPr algn="ctr">
              <a:spcBef>
                <a:spcPts val="375"/>
              </a:spcBef>
            </a:pPr>
            <a:r>
              <a:rPr lang="en-US" sz="2100" b="1" dirty="0">
                <a:solidFill>
                  <a:schemeClr val="accent1">
                    <a:lumMod val="25000"/>
                  </a:schemeClr>
                </a:solidFill>
                <a:latin typeface="Roboto" panose="02000000000000000000" pitchFamily="2" charset="0"/>
                <a:ea typeface="Roboto" panose="02000000000000000000" pitchFamily="2" charset="0"/>
              </a:rPr>
              <a:t>Illinois</a:t>
            </a:r>
          </a:p>
          <a:p>
            <a:pPr algn="ctr">
              <a:spcBef>
                <a:spcPts val="375"/>
              </a:spcBef>
            </a:pPr>
            <a:r>
              <a:rPr lang="en-US" sz="2100" b="1" dirty="0">
                <a:solidFill>
                  <a:schemeClr val="accent1">
                    <a:lumMod val="25000"/>
                  </a:schemeClr>
                </a:solidFill>
                <a:latin typeface="Roboto" panose="02000000000000000000" pitchFamily="2" charset="0"/>
                <a:ea typeface="Roboto" panose="02000000000000000000" pitchFamily="2" charset="0"/>
              </a:rPr>
              <a:t>Indiana</a:t>
            </a:r>
          </a:p>
          <a:p>
            <a:pPr algn="ctr">
              <a:spcBef>
                <a:spcPts val="375"/>
              </a:spcBef>
            </a:pPr>
            <a:endParaRPr lang="en-US" sz="2100" b="1" dirty="0">
              <a:solidFill>
                <a:schemeClr val="accent1">
                  <a:lumMod val="25000"/>
                </a:schemeClr>
              </a:solidFill>
              <a:latin typeface="Roboto" panose="02000000000000000000" pitchFamily="2" charset="0"/>
              <a:ea typeface="Roboto" panose="02000000000000000000" pitchFamily="2" charset="0"/>
            </a:endParaRPr>
          </a:p>
          <a:p>
            <a:pPr>
              <a:spcBef>
                <a:spcPts val="375"/>
              </a:spcBef>
            </a:pPr>
            <a:endParaRPr lang="en-US" sz="1200" dirty="0">
              <a:solidFill>
                <a:schemeClr val="bg1"/>
              </a:solidFill>
              <a:latin typeface="Roboto" panose="02000000000000000000" pitchFamily="2" charset="0"/>
              <a:ea typeface="Roboto" panose="02000000000000000000" pitchFamily="2" charset="0"/>
            </a:endParaRPr>
          </a:p>
          <a:p>
            <a:br>
              <a:rPr lang="en-US" sz="1200" dirty="0"/>
            </a:br>
            <a:endParaRPr lang="en-US" sz="1200" dirty="0">
              <a:solidFill>
                <a:schemeClr val="bg1"/>
              </a:solidFill>
              <a:latin typeface="Roboto" panose="02000000000000000000" pitchFamily="2" charset="0"/>
              <a:ea typeface="Roboto" panose="02000000000000000000" pitchFamily="2" charset="0"/>
            </a:endParaRPr>
          </a:p>
          <a:p>
            <a:br>
              <a:rPr lang="en-US" sz="1013" dirty="0"/>
            </a:br>
            <a:endParaRPr lang="en-US" sz="1013" dirty="0">
              <a:solidFill>
                <a:schemeClr val="bg1"/>
              </a:solidFill>
              <a:latin typeface="Roboto" panose="02000000000000000000" pitchFamily="2" charset="0"/>
              <a:ea typeface="Roboto" panose="02000000000000000000" pitchFamily="2" charset="0"/>
            </a:endParaRPr>
          </a:p>
          <a:p>
            <a:br>
              <a:rPr lang="en-US" sz="1050" dirty="0"/>
            </a:br>
            <a:endParaRPr lang="en-US" sz="1050" spc="113" dirty="0">
              <a:solidFill>
                <a:schemeClr val="bg1"/>
              </a:solidFill>
              <a:latin typeface="Roboto" panose="02000000000000000000" pitchFamily="2" charset="0"/>
              <a:ea typeface="Roboto" panose="02000000000000000000" pitchFamily="2" charset="0"/>
              <a:cs typeface="Lato" panose="020F0502020204030203" pitchFamily="34" charset="0"/>
            </a:endParaRPr>
          </a:p>
        </p:txBody>
      </p:sp>
    </p:spTree>
    <p:extLst>
      <p:ext uri="{BB962C8B-B14F-4D97-AF65-F5344CB8AC3E}">
        <p14:creationId xmlns:p14="http://schemas.microsoft.com/office/powerpoint/2010/main" val="3698792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9"/>
        <p:cNvGrpSpPr/>
        <p:nvPr/>
      </p:nvGrpSpPr>
      <p:grpSpPr>
        <a:xfrm>
          <a:off x="0" y="0"/>
          <a:ext cx="0" cy="0"/>
          <a:chOff x="0" y="0"/>
          <a:chExt cx="0" cy="0"/>
        </a:xfrm>
      </p:grpSpPr>
      <p:sp>
        <p:nvSpPr>
          <p:cNvPr id="231" name="Google Shape;231;p36"/>
          <p:cNvSpPr txBox="1">
            <a:spLocks noGrp="1"/>
          </p:cNvSpPr>
          <p:nvPr>
            <p:ph type="title"/>
          </p:nvPr>
        </p:nvSpPr>
        <p:spPr>
          <a:xfrm>
            <a:off x="4571999" y="912525"/>
            <a:ext cx="4374803"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Goals &amp; Challenges</a:t>
            </a:r>
            <a:endParaRPr dirty="0"/>
          </a:p>
        </p:txBody>
      </p:sp>
      <p:sp>
        <p:nvSpPr>
          <p:cNvPr id="232" name="Google Shape;232;p36"/>
          <p:cNvSpPr txBox="1">
            <a:spLocks noGrp="1"/>
          </p:cNvSpPr>
          <p:nvPr>
            <p:ph type="subTitle" idx="1"/>
          </p:nvPr>
        </p:nvSpPr>
        <p:spPr>
          <a:xfrm>
            <a:off x="3876676" y="2571750"/>
            <a:ext cx="5267324" cy="1176300"/>
          </a:xfrm>
          <a:prstGeom prst="rect">
            <a:avLst/>
          </a:prstGeom>
        </p:spPr>
        <p:txBody>
          <a:bodyPr spcFirstLastPara="1" wrap="square" lIns="91425" tIns="91425" rIns="91425" bIns="91425" anchor="t" anchorCtr="0">
            <a:noAutofit/>
          </a:bodyPr>
          <a:lstStyle/>
          <a:p>
            <a:pPr lvl="0" indent="-457200" algn="l" rtl="0">
              <a:spcBef>
                <a:spcPts val="0"/>
              </a:spcBef>
              <a:spcAft>
                <a:spcPts val="1200"/>
              </a:spcAft>
              <a:buClr>
                <a:schemeClr val="dk1"/>
              </a:buClr>
              <a:buSzPts val="1100"/>
              <a:buFont typeface="+mj-lt"/>
              <a:buAutoNum type="arabicParenR"/>
            </a:pPr>
            <a:r>
              <a:rPr lang="en-US" sz="2000" b="1" dirty="0">
                <a:latin typeface="Roboto Slab Light" pitchFamily="2" charset="0"/>
                <a:ea typeface="Roboto Slab Light" pitchFamily="2" charset="0"/>
                <a:cs typeface="Roboto Slab Light" pitchFamily="2" charset="0"/>
              </a:rPr>
              <a:t>Minimizing Hazardous Materials</a:t>
            </a:r>
          </a:p>
          <a:p>
            <a:pPr lvl="0" indent="-457200" algn="l" rtl="0">
              <a:spcBef>
                <a:spcPts val="0"/>
              </a:spcBef>
              <a:spcAft>
                <a:spcPts val="1200"/>
              </a:spcAft>
              <a:buClr>
                <a:schemeClr val="dk1"/>
              </a:buClr>
              <a:buSzPts val="1100"/>
              <a:buFont typeface="+mj-lt"/>
              <a:buAutoNum type="arabicParenR"/>
            </a:pPr>
            <a:r>
              <a:rPr lang="en-US" sz="2000" b="1" dirty="0">
                <a:latin typeface="Roboto Slab Light" pitchFamily="2" charset="0"/>
                <a:ea typeface="Roboto Slab Light" pitchFamily="2" charset="0"/>
                <a:cs typeface="Roboto Slab Light" pitchFamily="2" charset="0"/>
              </a:rPr>
              <a:t>Improving Circularity</a:t>
            </a:r>
          </a:p>
          <a:p>
            <a:pPr lvl="0" indent="-457200" algn="l" rtl="0">
              <a:spcBef>
                <a:spcPts val="0"/>
              </a:spcBef>
              <a:spcAft>
                <a:spcPts val="1200"/>
              </a:spcAft>
              <a:buClr>
                <a:schemeClr val="dk1"/>
              </a:buClr>
              <a:buSzPts val="1100"/>
              <a:buFont typeface="+mj-lt"/>
              <a:buAutoNum type="arabicParenR"/>
            </a:pPr>
            <a:r>
              <a:rPr lang="en-US" sz="2000" b="1" dirty="0">
                <a:latin typeface="Roboto Slab Light" pitchFamily="2" charset="0"/>
                <a:ea typeface="Roboto Slab Light" pitchFamily="2" charset="0"/>
                <a:cs typeface="Roboto Slab Light" pitchFamily="2" charset="0"/>
              </a:rPr>
              <a:t>Addressing Landfill Pressure</a:t>
            </a:r>
          </a:p>
          <a:p>
            <a:pPr lvl="0" indent="-457200">
              <a:spcAft>
                <a:spcPts val="1200"/>
              </a:spcAft>
              <a:buClr>
                <a:schemeClr val="dk1"/>
              </a:buClr>
              <a:buSzPts val="1100"/>
              <a:buFont typeface="+mj-lt"/>
              <a:buAutoNum type="arabicParenR"/>
            </a:pPr>
            <a:r>
              <a:rPr lang="en-US" sz="2000" b="1" dirty="0">
                <a:latin typeface="Roboto Slab Light" pitchFamily="2" charset="0"/>
                <a:ea typeface="Roboto Slab Light" pitchFamily="2" charset="0"/>
                <a:cs typeface="Roboto Slab Light" pitchFamily="2" charset="0"/>
              </a:rPr>
              <a:t>Evolving Trends</a:t>
            </a:r>
            <a:endParaRPr sz="2000" b="1" dirty="0"/>
          </a:p>
        </p:txBody>
      </p:sp>
      <p:sp>
        <p:nvSpPr>
          <p:cNvPr id="7" name="Rectangle 6">
            <a:extLst>
              <a:ext uri="{FF2B5EF4-FFF2-40B4-BE49-F238E27FC236}">
                <a16:creationId xmlns:a16="http://schemas.microsoft.com/office/drawing/2014/main" id="{58061031-5992-5056-183F-B79331092E7C}"/>
              </a:ext>
            </a:extLst>
          </p:cNvPr>
          <p:cNvSpPr/>
          <p:nvPr/>
        </p:nvSpPr>
        <p:spPr>
          <a:xfrm>
            <a:off x="0" y="0"/>
            <a:ext cx="3962400" cy="25717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house with leaves in a circle&#10;&#10;Description automatically generated">
            <a:extLst>
              <a:ext uri="{FF2B5EF4-FFF2-40B4-BE49-F238E27FC236}">
                <a16:creationId xmlns:a16="http://schemas.microsoft.com/office/drawing/2014/main" id="{8CB6CB6F-A9EA-5B2A-06E8-14FDD0EAB8AB}"/>
              </a:ext>
            </a:extLst>
          </p:cNvPr>
          <p:cNvPicPr>
            <a:picLocks noChangeAspect="1"/>
          </p:cNvPicPr>
          <p:nvPr/>
        </p:nvPicPr>
        <p:blipFill>
          <a:blip r:embed="rId3"/>
          <a:stretch>
            <a:fillRect/>
          </a:stretch>
        </p:blipFill>
        <p:spPr>
          <a:xfrm>
            <a:off x="1006172" y="75936"/>
            <a:ext cx="2138363" cy="228040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073C2-1CB1-B871-E0FC-48E80B7B5871}"/>
              </a:ext>
            </a:extLst>
          </p:cNvPr>
          <p:cNvSpPr>
            <a:spLocks noGrp="1"/>
          </p:cNvSpPr>
          <p:nvPr>
            <p:ph type="title"/>
          </p:nvPr>
        </p:nvSpPr>
        <p:spPr>
          <a:xfrm>
            <a:off x="311700" y="445025"/>
            <a:ext cx="8520600" cy="572700"/>
          </a:xfrm>
        </p:spPr>
        <p:txBody>
          <a:bodyPr wrap="square" anchor="ctr">
            <a:normAutofit/>
          </a:bodyPr>
          <a:lstStyle/>
          <a:p>
            <a:pPr>
              <a:lnSpc>
                <a:spcPct val="90000"/>
              </a:lnSpc>
            </a:pPr>
            <a:r>
              <a:rPr lang="en-US" sz="2600" b="0" i="0" u="none" strike="noStrike" baseline="0"/>
              <a:t>What makes something recyclable?</a:t>
            </a:r>
          </a:p>
        </p:txBody>
      </p:sp>
      <p:graphicFrame>
        <p:nvGraphicFramePr>
          <p:cNvPr id="5" name="Text Placeholder 2">
            <a:extLst>
              <a:ext uri="{FF2B5EF4-FFF2-40B4-BE49-F238E27FC236}">
                <a16:creationId xmlns:a16="http://schemas.microsoft.com/office/drawing/2014/main" id="{C72F3223-9594-6F63-9D65-0556AA8940BB}"/>
              </a:ext>
            </a:extLst>
          </p:cNvPr>
          <p:cNvGraphicFramePr/>
          <p:nvPr>
            <p:extLst>
              <p:ext uri="{D42A27DB-BD31-4B8C-83A1-F6EECF244321}">
                <p14:modId xmlns:p14="http://schemas.microsoft.com/office/powerpoint/2010/main" val="1691147978"/>
              </p:ext>
            </p:extLst>
          </p:nvPr>
        </p:nvGraphicFramePr>
        <p:xfrm>
          <a:off x="311700" y="1208225"/>
          <a:ext cx="8520600" cy="3264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3861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A8602-4546-A185-37BE-055345B42324}"/>
              </a:ext>
            </a:extLst>
          </p:cNvPr>
          <p:cNvSpPr>
            <a:spLocks noGrp="1"/>
          </p:cNvSpPr>
          <p:nvPr>
            <p:ph type="title"/>
          </p:nvPr>
        </p:nvSpPr>
        <p:spPr>
          <a:xfrm>
            <a:off x="311700" y="445025"/>
            <a:ext cx="8520600" cy="572700"/>
          </a:xfrm>
        </p:spPr>
        <p:txBody>
          <a:bodyPr wrap="square" anchor="ctr">
            <a:normAutofit/>
          </a:bodyPr>
          <a:lstStyle/>
          <a:p>
            <a:pPr>
              <a:lnSpc>
                <a:spcPct val="90000"/>
              </a:lnSpc>
            </a:pPr>
            <a:r>
              <a:rPr lang="en-US" sz="2600" b="0" i="0" u="none" strike="noStrike" kern="1400" baseline="0"/>
              <a:t>Four challenge areas for construction sustainability </a:t>
            </a:r>
          </a:p>
        </p:txBody>
      </p:sp>
      <p:graphicFrame>
        <p:nvGraphicFramePr>
          <p:cNvPr id="5" name="Text Placeholder 2">
            <a:extLst>
              <a:ext uri="{FF2B5EF4-FFF2-40B4-BE49-F238E27FC236}">
                <a16:creationId xmlns:a16="http://schemas.microsoft.com/office/drawing/2014/main" id="{C9B12DCB-0464-E76A-B0C7-442AAF7A98EB}"/>
              </a:ext>
            </a:extLst>
          </p:cNvPr>
          <p:cNvGraphicFramePr/>
          <p:nvPr>
            <p:extLst>
              <p:ext uri="{D42A27DB-BD31-4B8C-83A1-F6EECF244321}">
                <p14:modId xmlns:p14="http://schemas.microsoft.com/office/powerpoint/2010/main" val="3827512077"/>
              </p:ext>
            </p:extLst>
          </p:nvPr>
        </p:nvGraphicFramePr>
        <p:xfrm>
          <a:off x="753626" y="1208225"/>
          <a:ext cx="8390374" cy="31728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40652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2AF32-0746-7C50-2C86-19E9A12B9890}"/>
              </a:ext>
            </a:extLst>
          </p:cNvPr>
          <p:cNvSpPr>
            <a:spLocks noGrp="1"/>
          </p:cNvSpPr>
          <p:nvPr>
            <p:ph type="title"/>
          </p:nvPr>
        </p:nvSpPr>
        <p:spPr>
          <a:xfrm>
            <a:off x="311700" y="445025"/>
            <a:ext cx="8520600" cy="572700"/>
          </a:xfrm>
        </p:spPr>
        <p:txBody>
          <a:bodyPr wrap="square" anchor="ctr">
            <a:noAutofit/>
          </a:bodyPr>
          <a:lstStyle/>
          <a:p>
            <a:pPr>
              <a:lnSpc>
                <a:spcPct val="90000"/>
              </a:lnSpc>
            </a:pPr>
            <a:r>
              <a:rPr lang="en-US" sz="2000" kern="100" dirty="0"/>
              <a:t>5 R’s &amp; What Can We Do with these types of materials?</a:t>
            </a:r>
            <a:br>
              <a:rPr lang="en-US" sz="2000" kern="100" dirty="0"/>
            </a:br>
            <a:endParaRPr lang="en-US" sz="2000" b="0" i="0" u="none" strike="noStrike" kern="100" baseline="0" dirty="0"/>
          </a:p>
        </p:txBody>
      </p:sp>
      <p:graphicFrame>
        <p:nvGraphicFramePr>
          <p:cNvPr id="7" name="Diagram 6">
            <a:extLst>
              <a:ext uri="{FF2B5EF4-FFF2-40B4-BE49-F238E27FC236}">
                <a16:creationId xmlns:a16="http://schemas.microsoft.com/office/drawing/2014/main" id="{0007EA1C-A180-1EA7-0191-3E1E4599B18C}"/>
              </a:ext>
            </a:extLst>
          </p:cNvPr>
          <p:cNvGraphicFramePr/>
          <p:nvPr>
            <p:extLst>
              <p:ext uri="{D42A27DB-BD31-4B8C-83A1-F6EECF244321}">
                <p14:modId xmlns:p14="http://schemas.microsoft.com/office/powerpoint/2010/main" val="485873389"/>
              </p:ext>
            </p:extLst>
          </p:nvPr>
        </p:nvGraphicFramePr>
        <p:xfrm>
          <a:off x="709875" y="1002536"/>
          <a:ext cx="7719300" cy="3548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9278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atue of a person balancing on a balancing act&#10;&#10;AI-generated content may be incorrect.">
            <a:extLst>
              <a:ext uri="{FF2B5EF4-FFF2-40B4-BE49-F238E27FC236}">
                <a16:creationId xmlns:a16="http://schemas.microsoft.com/office/drawing/2014/main" id="{713085A5-7627-5E47-0DC6-D9FA872DDCB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25467" y="0"/>
            <a:ext cx="4289542" cy="4314825"/>
          </a:xfrm>
          <a:prstGeom prst="rect">
            <a:avLst/>
          </a:prstGeom>
        </p:spPr>
      </p:pic>
      <p:sp>
        <p:nvSpPr>
          <p:cNvPr id="6" name="TextBox 5">
            <a:extLst>
              <a:ext uri="{FF2B5EF4-FFF2-40B4-BE49-F238E27FC236}">
                <a16:creationId xmlns:a16="http://schemas.microsoft.com/office/drawing/2014/main" id="{0F78727B-379F-A7B1-71F9-971B35C532F2}"/>
              </a:ext>
            </a:extLst>
          </p:cNvPr>
          <p:cNvSpPr txBox="1"/>
          <p:nvPr/>
        </p:nvSpPr>
        <p:spPr>
          <a:xfrm>
            <a:off x="5168995" y="10048"/>
            <a:ext cx="3975005" cy="4801314"/>
          </a:xfrm>
          <a:prstGeom prst="rect">
            <a:avLst/>
          </a:prstGeom>
          <a:noFill/>
        </p:spPr>
        <p:txBody>
          <a:bodyPr wrap="square" rtlCol="0">
            <a:spAutoFit/>
          </a:bodyPr>
          <a:lstStyle/>
          <a:p>
            <a:r>
              <a:rPr lang="en-US" sz="600" dirty="0"/>
              <a:t> </a:t>
            </a:r>
          </a:p>
          <a:p>
            <a:pPr lvl="0"/>
            <a:r>
              <a:rPr lang="en-US" sz="3200" kern="100" dirty="0">
                <a:solidFill>
                  <a:schemeClr val="bg1"/>
                </a:solidFill>
                <a:latin typeface="Oswald Medium"/>
                <a:sym typeface="Oswald Medium"/>
              </a:rPr>
              <a:t>Balancing </a:t>
            </a:r>
            <a:r>
              <a:rPr lang="en-US" sz="3200" kern="100" dirty="0">
                <a:solidFill>
                  <a:schemeClr val="bg1"/>
                </a:solidFill>
                <a:latin typeface="Oswald Medium"/>
              </a:rPr>
              <a:t>Act </a:t>
            </a:r>
          </a:p>
          <a:p>
            <a:pPr lvl="0"/>
            <a:r>
              <a:rPr lang="en-US" sz="3200" kern="100" dirty="0">
                <a:solidFill>
                  <a:schemeClr val="bg1"/>
                </a:solidFill>
                <a:latin typeface="Oswald Medium"/>
              </a:rPr>
              <a:t>      Quantity </a:t>
            </a:r>
          </a:p>
          <a:p>
            <a:pPr lvl="0"/>
            <a:r>
              <a:rPr lang="en-US" sz="3200" kern="100" dirty="0">
                <a:solidFill>
                  <a:schemeClr val="bg1"/>
                </a:solidFill>
                <a:latin typeface="Oswald Medium"/>
              </a:rPr>
              <a:t>            Quality</a:t>
            </a:r>
          </a:p>
          <a:p>
            <a:pPr lvl="0"/>
            <a:r>
              <a:rPr lang="en-US" sz="3200" kern="100" dirty="0">
                <a:solidFill>
                  <a:schemeClr val="bg1"/>
                </a:solidFill>
                <a:latin typeface="Oswald Medium"/>
              </a:rPr>
              <a:t>                   Logistics </a:t>
            </a:r>
          </a:p>
          <a:p>
            <a:pPr lvl="0"/>
            <a:r>
              <a:rPr lang="en-US" sz="3200" kern="100" dirty="0">
                <a:solidFill>
                  <a:schemeClr val="bg1"/>
                </a:solidFill>
                <a:latin typeface="Oswald Medium"/>
              </a:rPr>
              <a:t>                         Markets</a:t>
            </a:r>
          </a:p>
          <a:p>
            <a:pPr marL="342900" lvl="1" indent="-342900">
              <a:buFont typeface="Wingdings" panose="05000000000000000000" pitchFamily="2" charset="2"/>
              <a:buChar char="Ø"/>
            </a:pPr>
            <a:endParaRPr lang="en-US" sz="1600" dirty="0">
              <a:solidFill>
                <a:schemeClr val="bg1"/>
              </a:solidFill>
            </a:endParaRPr>
          </a:p>
          <a:p>
            <a:pPr marL="342900" lvl="1" indent="-342900">
              <a:buFont typeface="Wingdings" panose="05000000000000000000" pitchFamily="2" charset="2"/>
              <a:buChar char="Ø"/>
            </a:pPr>
            <a:r>
              <a:rPr lang="en-US" sz="1600" dirty="0">
                <a:solidFill>
                  <a:schemeClr val="bg1"/>
                </a:solidFill>
              </a:rPr>
              <a:t>Segregating, handling, pre-processing and logistics to final locations</a:t>
            </a:r>
          </a:p>
          <a:p>
            <a:pPr lvl="1"/>
            <a:endParaRPr lang="en-US" sz="600" dirty="0">
              <a:solidFill>
                <a:schemeClr val="bg1"/>
              </a:solidFill>
            </a:endParaRPr>
          </a:p>
          <a:p>
            <a:pPr marL="342900" lvl="1" indent="-342900">
              <a:buFont typeface="Wingdings" panose="05000000000000000000" pitchFamily="2" charset="2"/>
              <a:buChar char="Ø"/>
            </a:pPr>
            <a:r>
              <a:rPr lang="en-US" sz="1600" dirty="0">
                <a:solidFill>
                  <a:schemeClr val="bg1"/>
                </a:solidFill>
              </a:rPr>
              <a:t>Alternative Use technologies can be very specific and have high quality specifications</a:t>
            </a:r>
          </a:p>
          <a:p>
            <a:pPr lvl="1"/>
            <a:endParaRPr lang="en-US" sz="600" dirty="0">
              <a:solidFill>
                <a:schemeClr val="bg1"/>
              </a:solidFill>
            </a:endParaRPr>
          </a:p>
          <a:p>
            <a:pPr marL="342900" lvl="1" indent="-342900">
              <a:buFont typeface="Wingdings" panose="05000000000000000000" pitchFamily="2" charset="2"/>
              <a:buChar char="Ø"/>
            </a:pPr>
            <a:r>
              <a:rPr lang="en-US" sz="1600" dirty="0">
                <a:solidFill>
                  <a:schemeClr val="bg1"/>
                </a:solidFill>
              </a:rPr>
              <a:t>And … we just don’t want some things to fall apart too easily …</a:t>
            </a:r>
          </a:p>
        </p:txBody>
      </p:sp>
    </p:spTree>
    <p:extLst>
      <p:ext uri="{BB962C8B-B14F-4D97-AF65-F5344CB8AC3E}">
        <p14:creationId xmlns:p14="http://schemas.microsoft.com/office/powerpoint/2010/main" val="4156232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849E7-BDB3-6051-7FC2-89BB6F4E86D3}"/>
              </a:ext>
            </a:extLst>
          </p:cNvPr>
          <p:cNvSpPr>
            <a:spLocks noGrp="1"/>
          </p:cNvSpPr>
          <p:nvPr>
            <p:ph type="title"/>
          </p:nvPr>
        </p:nvSpPr>
        <p:spPr/>
        <p:txBody>
          <a:bodyPr/>
          <a:lstStyle/>
          <a:p>
            <a:endParaRPr lang="en-US"/>
          </a:p>
        </p:txBody>
      </p:sp>
      <p:pic>
        <p:nvPicPr>
          <p:cNvPr id="3" name="Picture 2" descr="A screenshot of a computer&#10;&#10;AI-generated content may be incorrect.">
            <a:extLst>
              <a:ext uri="{FF2B5EF4-FFF2-40B4-BE49-F238E27FC236}">
                <a16:creationId xmlns:a16="http://schemas.microsoft.com/office/drawing/2014/main" id="{5CA18E49-C527-9C93-DC28-DE0AC8617494}"/>
              </a:ext>
            </a:extLst>
          </p:cNvPr>
          <p:cNvPicPr>
            <a:picLocks noChangeAspect="1"/>
          </p:cNvPicPr>
          <p:nvPr/>
        </p:nvPicPr>
        <p:blipFill>
          <a:blip r:embed="rId3"/>
          <a:stretch>
            <a:fillRect/>
          </a:stretch>
        </p:blipFill>
        <p:spPr>
          <a:xfrm>
            <a:off x="903514" y="281722"/>
            <a:ext cx="8240486" cy="2706331"/>
          </a:xfrm>
          <a:prstGeom prst="rect">
            <a:avLst/>
          </a:prstGeom>
        </p:spPr>
      </p:pic>
    </p:spTree>
    <p:extLst>
      <p:ext uri="{BB962C8B-B14F-4D97-AF65-F5344CB8AC3E}">
        <p14:creationId xmlns:p14="http://schemas.microsoft.com/office/powerpoint/2010/main" val="923496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C916-51E8-52C6-D443-6A8137B62FF5}"/>
              </a:ext>
            </a:extLst>
          </p:cNvPr>
          <p:cNvSpPr>
            <a:spLocks noGrp="1"/>
          </p:cNvSpPr>
          <p:nvPr>
            <p:ph type="title"/>
          </p:nvPr>
        </p:nvSpPr>
        <p:spPr>
          <a:xfrm>
            <a:off x="311700" y="445025"/>
            <a:ext cx="8520600" cy="572700"/>
          </a:xfrm>
        </p:spPr>
        <p:txBody>
          <a:bodyPr wrap="square" anchor="ctr">
            <a:normAutofit fontScale="90000"/>
          </a:bodyPr>
          <a:lstStyle/>
          <a:p>
            <a:pPr>
              <a:lnSpc>
                <a:spcPct val="90000"/>
              </a:lnSpc>
            </a:pPr>
            <a:r>
              <a:rPr lang="en-US" sz="4000" b="1" dirty="0"/>
              <a:t>The Legacy – Hazardous Building Materials</a:t>
            </a:r>
            <a:br>
              <a:rPr lang="en-US" sz="1200" dirty="0"/>
            </a:br>
            <a:endParaRPr lang="en-US" sz="1200" b="0" i="0" u="none" strike="noStrike" kern="100" baseline="0" dirty="0"/>
          </a:p>
        </p:txBody>
      </p:sp>
      <p:sp>
        <p:nvSpPr>
          <p:cNvPr id="3" name="Text Placeholder 2">
            <a:extLst>
              <a:ext uri="{FF2B5EF4-FFF2-40B4-BE49-F238E27FC236}">
                <a16:creationId xmlns:a16="http://schemas.microsoft.com/office/drawing/2014/main" id="{91E4CAA2-85F3-1450-539C-97AC460BDE60}"/>
              </a:ext>
            </a:extLst>
          </p:cNvPr>
          <p:cNvSpPr>
            <a:spLocks noGrp="1"/>
          </p:cNvSpPr>
          <p:nvPr>
            <p:ph type="body" idx="4294967295"/>
          </p:nvPr>
        </p:nvSpPr>
        <p:spPr>
          <a:xfrm>
            <a:off x="72737" y="1001892"/>
            <a:ext cx="4762500" cy="3264408"/>
          </a:xfrm>
        </p:spPr>
        <p:txBody>
          <a:bodyPr anchor="t">
            <a:noAutofit/>
          </a:bodyPr>
          <a:lstStyle/>
          <a:p>
            <a:pPr marL="584200" lvl="1" indent="0">
              <a:lnSpc>
                <a:spcPct val="105000"/>
              </a:lnSpc>
              <a:spcAft>
                <a:spcPts val="600"/>
              </a:spcAft>
              <a:buClr>
                <a:srgbClr val="000000"/>
              </a:buClr>
              <a:buNone/>
            </a:pPr>
            <a:r>
              <a:rPr lang="en-US" sz="2000" b="1" dirty="0"/>
              <a:t>When are they a problem?</a:t>
            </a:r>
          </a:p>
          <a:p>
            <a:pPr marL="862013" lvl="2" algn="ctr">
              <a:lnSpc>
                <a:spcPct val="105000"/>
              </a:lnSpc>
              <a:spcAft>
                <a:spcPts val="600"/>
              </a:spcAft>
              <a:buClr>
                <a:srgbClr val="000000"/>
              </a:buClr>
              <a:buFont typeface="Wingdings" panose="05000000000000000000" pitchFamily="2" charset="2"/>
              <a:buChar char="v"/>
            </a:pPr>
            <a:r>
              <a:rPr lang="en-US" sz="2000" b="0" i="0" u="none" strike="noStrike" cap="none" dirty="0"/>
              <a:t>Confidence - be sure of the “negative” and control for “overestimating the positive”</a:t>
            </a:r>
          </a:p>
          <a:p>
            <a:pPr marL="862013" lvl="2" algn="ctr">
              <a:lnSpc>
                <a:spcPct val="105000"/>
              </a:lnSpc>
              <a:spcAft>
                <a:spcPts val="600"/>
              </a:spcAft>
              <a:buClr>
                <a:srgbClr val="000000"/>
              </a:buClr>
              <a:buFont typeface="Wingdings" panose="05000000000000000000" pitchFamily="2" charset="2"/>
              <a:buChar char="v"/>
            </a:pPr>
            <a:r>
              <a:rPr lang="en-US" sz="2000" b="0" i="0" u="none" strike="noStrike" cap="none" dirty="0"/>
              <a:t>Project sequencing                  can be like “peeling an onion” be ready to update findings as demolition &amp; deconstruction proceeds</a:t>
            </a:r>
          </a:p>
          <a:p>
            <a:pPr algn="ctr">
              <a:lnSpc>
                <a:spcPct val="105000"/>
              </a:lnSpc>
              <a:spcAft>
                <a:spcPts val="600"/>
              </a:spcAft>
              <a:buClr>
                <a:srgbClr val="000000"/>
              </a:buClr>
              <a:buFont typeface="Arial"/>
            </a:pPr>
            <a:endParaRPr lang="en-US" sz="2000" b="0" i="0" u="none" strike="noStrike" cap="none" dirty="0"/>
          </a:p>
        </p:txBody>
      </p:sp>
      <p:pic>
        <p:nvPicPr>
          <p:cNvPr id="4" name="Picture 3" descr="A brick wall with a hole in it&#10;&#10;AI-generated content may be incorrect.">
            <a:extLst>
              <a:ext uri="{FF2B5EF4-FFF2-40B4-BE49-F238E27FC236}">
                <a16:creationId xmlns:a16="http://schemas.microsoft.com/office/drawing/2014/main" id="{E3FBC77F-CABE-2221-C745-9F0DABE37970}"/>
              </a:ext>
            </a:extLst>
          </p:cNvPr>
          <p:cNvPicPr>
            <a:picLocks noChangeAspect="1"/>
          </p:cNvPicPr>
          <p:nvPr/>
        </p:nvPicPr>
        <p:blipFill>
          <a:blip r:embed="rId3"/>
          <a:srcRect t="12155" r="3" b="35108"/>
          <a:stretch>
            <a:fillRect/>
          </a:stretch>
        </p:blipFill>
        <p:spPr>
          <a:xfrm>
            <a:off x="4762500" y="1101436"/>
            <a:ext cx="4202936" cy="3371197"/>
          </a:xfrm>
          <a:prstGeom prst="rect">
            <a:avLst/>
          </a:prstGeom>
          <a:noFill/>
          <a:ln>
            <a:noFill/>
          </a:ln>
        </p:spPr>
      </p:pic>
    </p:spTree>
    <p:extLst>
      <p:ext uri="{BB962C8B-B14F-4D97-AF65-F5344CB8AC3E}">
        <p14:creationId xmlns:p14="http://schemas.microsoft.com/office/powerpoint/2010/main" val="3617964807"/>
      </p:ext>
    </p:extLst>
  </p:cSld>
  <p:clrMapOvr>
    <a:masterClrMapping/>
  </p:clrMapOvr>
</p:sld>
</file>

<file path=ppt/theme/theme1.xml><?xml version="1.0" encoding="utf-8"?>
<a:theme xmlns:a="http://schemas.openxmlformats.org/drawingml/2006/main" name=" Arthritis Breakthrough by Slidesgo">
  <a:themeElements>
    <a:clrScheme name="Custom 3">
      <a:dk1>
        <a:srgbClr val="00467F"/>
      </a:dk1>
      <a:lt1>
        <a:srgbClr val="FFFFFF"/>
      </a:lt1>
      <a:dk2>
        <a:srgbClr val="E0EDDC"/>
      </a:dk2>
      <a:lt2>
        <a:srgbClr val="93C185"/>
      </a:lt2>
      <a:accent1>
        <a:srgbClr val="486974"/>
      </a:accent1>
      <a:accent2>
        <a:srgbClr val="00467F"/>
      </a:accent2>
      <a:accent3>
        <a:srgbClr val="93C185"/>
      </a:accent3>
      <a:accent4>
        <a:srgbClr val="E0EDDC"/>
      </a:accent4>
      <a:accent5>
        <a:srgbClr val="93C185"/>
      </a:accent5>
      <a:accent6>
        <a:srgbClr val="87A9B5"/>
      </a:accent6>
      <a:hlink>
        <a:srgbClr val="00467F"/>
      </a:hlink>
      <a:folHlink>
        <a:srgbClr val="93C185"/>
      </a:folHlink>
    </a:clrScheme>
    <a:fontScheme name="RPF">
      <a:majorFont>
        <a:latin typeface="Arial"/>
        <a:ea typeface=""/>
        <a:cs typeface=""/>
      </a:majorFont>
      <a:minorFont>
        <a:latin typeface="Roboto Slab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659</TotalTime>
  <Words>2685</Words>
  <Application>Microsoft Macintosh PowerPoint</Application>
  <PresentationFormat>On-screen Show (16:9)</PresentationFormat>
  <Paragraphs>220</Paragraphs>
  <Slides>28</Slides>
  <Notes>23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Arial</vt:lpstr>
      <vt:lpstr>Oswald</vt:lpstr>
      <vt:lpstr>Times New Roman</vt:lpstr>
      <vt:lpstr>Roboto Condensed Light</vt:lpstr>
      <vt:lpstr>Roboto</vt:lpstr>
      <vt:lpstr>Wingdings</vt:lpstr>
      <vt:lpstr>Roboto Slab Light</vt:lpstr>
      <vt:lpstr>Abadi</vt:lpstr>
      <vt:lpstr>Tahoma</vt:lpstr>
      <vt:lpstr>Oswald Medium</vt:lpstr>
      <vt:lpstr> Arthritis Breakthrough by Slidesgo</vt:lpstr>
      <vt:lpstr>Solid Waste Minimization Difficult to Handle Materials</vt:lpstr>
      <vt:lpstr>PowerPoint Presentation</vt:lpstr>
      <vt:lpstr>Goals &amp; Challenges</vt:lpstr>
      <vt:lpstr>What makes something recyclable?</vt:lpstr>
      <vt:lpstr>Four challenge areas for construction sustainability </vt:lpstr>
      <vt:lpstr>5 R’s &amp; What Can We Do with these types of materials? </vt:lpstr>
      <vt:lpstr>PowerPoint Presentation</vt:lpstr>
      <vt:lpstr>PowerPoint Presentation</vt:lpstr>
      <vt:lpstr>The Legacy – Hazardous Building Materials </vt:lpstr>
      <vt:lpstr>The Legacy – Hazardous Building Materials </vt:lpstr>
      <vt:lpstr>Asbestos – Minimization Opportunities </vt:lpstr>
      <vt:lpstr>Lead – Minimization Opportunities </vt:lpstr>
      <vt:lpstr>PCBs – Minimization Opportunities </vt:lpstr>
      <vt:lpstr>Mercury </vt:lpstr>
      <vt:lpstr>PFAS? </vt:lpstr>
      <vt:lpstr>Improving Circularity for “Harder to Recycle” Material Streams </vt:lpstr>
      <vt:lpstr>“National Sword”</vt:lpstr>
      <vt:lpstr>What level of “pre-processing” or on-site management is needed? </vt:lpstr>
      <vt:lpstr>What do we do with this stuff? </vt:lpstr>
      <vt:lpstr>Other Options</vt:lpstr>
      <vt:lpstr>Prevention Through Design &amp; Sustainability</vt:lpstr>
      <vt:lpstr>Landfills</vt:lpstr>
      <vt:lpstr>Other Options</vt:lpstr>
      <vt:lpstr>PowerPoint Presentation</vt:lpstr>
      <vt:lpstr>Action Plan</vt:lpstr>
      <vt:lpstr>Conclusion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Arthritis Breakthrough</dc:title>
  <dc:creator>Carrie Rosales</dc:creator>
  <cp:lastModifiedBy>Anna Wells</cp:lastModifiedBy>
  <cp:revision>45</cp:revision>
  <dcterms:modified xsi:type="dcterms:W3CDTF">2025-09-14T17:41:33Z</dcterms:modified>
</cp:coreProperties>
</file>