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9" r:id="rId3"/>
    <p:sldId id="282" r:id="rId4"/>
    <p:sldId id="257" r:id="rId5"/>
    <p:sldId id="280" r:id="rId6"/>
    <p:sldId id="278" r:id="rId7"/>
    <p:sldId id="275" r:id="rId8"/>
    <p:sldId id="259" r:id="rId9"/>
    <p:sldId id="272" r:id="rId10"/>
    <p:sldId id="276" r:id="rId11"/>
    <p:sldId id="261" r:id="rId12"/>
    <p:sldId id="262" r:id="rId13"/>
    <p:sldId id="269" r:id="rId14"/>
    <p:sldId id="270" r:id="rId15"/>
    <p:sldId id="277" r:id="rId16"/>
    <p:sldId id="271" r:id="rId17"/>
  </p:sldIdLst>
  <p:sldSz cx="18288000" cy="10287000"/>
  <p:notesSz cx="6858000" cy="9144000"/>
  <p:embeddedFontLst>
    <p:embeddedFont>
      <p:font typeface="Barlow" panose="00000500000000000000" pitchFamily="2" charset="0"/>
      <p:regular r:id="rId18"/>
      <p:bold r:id="rId19"/>
      <p:italic r:id="rId20"/>
      <p:boldItalic r:id="rId21"/>
    </p:embeddedFont>
    <p:embeddedFont>
      <p:font typeface="Barlow Bold" panose="00000800000000000000" charset="0"/>
      <p:regular r:id="rId22"/>
      <p:bold r:id="rId23"/>
    </p:embeddedFont>
    <p:embeddedFont>
      <p:font typeface="Barlow Medium" panose="00000600000000000000" pitchFamily="2" charset="0"/>
      <p:regular r:id="rId24"/>
      <p:italic r:id="rId25"/>
    </p:embeddedFont>
    <p:embeddedFont>
      <p:font typeface="Barlow Semi-Bold" panose="020B0604020202020204" charset="0"/>
      <p:regular r:id="rId26"/>
      <p:bold r:id="rId27"/>
    </p:embeddedFont>
    <p:embeddedFont>
      <p:font typeface="Barlow Ultra-Bold" panose="020B0604020202020204" charset="0"/>
      <p:regular r:id="rId28"/>
      <p:bold r:id="rId29"/>
    </p:embeddedFont>
    <p:embeddedFont>
      <p:font typeface="Myriad Semi-Bold" panose="020B0604020202020204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01" autoAdjust="0"/>
  </p:normalViewPr>
  <p:slideViewPr>
    <p:cSldViewPr>
      <p:cViewPr varScale="1">
        <p:scale>
          <a:sx n="70" d="100"/>
          <a:sy n="70" d="100"/>
        </p:scale>
        <p:origin x="7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47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42618" y="2628049"/>
            <a:ext cx="10202763" cy="102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 dirty="0">
                <a:solidFill>
                  <a:srgbClr val="BC8530"/>
                </a:solidFill>
                <a:latin typeface="Barlow Medium"/>
                <a:ea typeface="Barlow Medium"/>
                <a:cs typeface="Barlow Medium"/>
                <a:sym typeface="Barlow Medium"/>
              </a:rPr>
              <a:t>PLAN NH 2026</a:t>
            </a:r>
          </a:p>
        </p:txBody>
      </p:sp>
      <p:sp>
        <p:nvSpPr>
          <p:cNvPr id="3" name="Freeform 3"/>
          <p:cNvSpPr/>
          <p:nvPr/>
        </p:nvSpPr>
        <p:spPr>
          <a:xfrm>
            <a:off x="6039427" y="2628049"/>
            <a:ext cx="6209144" cy="6209144"/>
          </a:xfrm>
          <a:custGeom>
            <a:avLst/>
            <a:gdLst/>
            <a:ahLst/>
            <a:cxnLst/>
            <a:rect l="l" t="t" r="r" b="b"/>
            <a:pathLst>
              <a:path w="6209144" h="6209144">
                <a:moveTo>
                  <a:pt x="0" y="0"/>
                </a:moveTo>
                <a:lnTo>
                  <a:pt x="6209144" y="0"/>
                </a:lnTo>
                <a:lnTo>
                  <a:pt x="6209144" y="6209144"/>
                </a:lnTo>
                <a:lnTo>
                  <a:pt x="0" y="62091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205799" y="8970163"/>
            <a:ext cx="4050127" cy="1089488"/>
          </a:xfrm>
          <a:custGeom>
            <a:avLst/>
            <a:gdLst/>
            <a:ahLst/>
            <a:cxnLst/>
            <a:rect l="l" t="t" r="r" b="b"/>
            <a:pathLst>
              <a:path w="4050127" h="1089488">
                <a:moveTo>
                  <a:pt x="0" y="0"/>
                </a:moveTo>
                <a:lnTo>
                  <a:pt x="4050127" y="0"/>
                </a:lnTo>
                <a:lnTo>
                  <a:pt x="4050127" y="1089488"/>
                </a:lnTo>
                <a:lnTo>
                  <a:pt x="0" y="108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148" b="-401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487401" y="9203932"/>
            <a:ext cx="4236902" cy="526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69"/>
              </a:lnSpc>
              <a:spcBef>
                <a:spcPct val="0"/>
              </a:spcBef>
            </a:pPr>
            <a:r>
              <a:rPr lang="en-US" sz="3263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September 15</a:t>
            </a:r>
            <a:r>
              <a:rPr lang="en-US" sz="3263" b="1" baseline="30000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th</a:t>
            </a:r>
            <a:r>
              <a:rPr lang="en-US" sz="3263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81B465-43C6-6AFC-A32C-64744042A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723" y="2562092"/>
            <a:ext cx="9798554" cy="5162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708AE-6110-D729-3645-3DDD9CD721CE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Dover</a:t>
            </a:r>
          </a:p>
        </p:txBody>
      </p:sp>
      <p:pic>
        <p:nvPicPr>
          <p:cNvPr id="6" name="Picture 5" descr="Greater Dover Area NH | Tate &amp; Foss Sotheby's International Realty">
            <a:extLst>
              <a:ext uri="{FF2B5EF4-FFF2-40B4-BE49-F238E27FC236}">
                <a16:creationId xmlns:a16="http://schemas.microsoft.com/office/drawing/2014/main" id="{59A1E746-CE08-BA30-E52F-4E4DF32DE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62" y="1285875"/>
            <a:ext cx="11572875" cy="77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7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">
            <a:extLst>
              <a:ext uri="{FF2B5EF4-FFF2-40B4-BE49-F238E27FC236}">
                <a16:creationId xmlns:a16="http://schemas.microsoft.com/office/drawing/2014/main" id="{B897EBEF-848C-CAB3-6242-B30C96A8D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193945"/>
            <a:ext cx="14173199" cy="87548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92C3AE-0398-BDC5-5677-ABB21BF65231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Orpheum</a:t>
            </a:r>
            <a:endParaRPr lang="en-US" sz="4299" b="1" dirty="0">
              <a:solidFill>
                <a:srgbClr val="BC8530"/>
              </a:solidFill>
              <a:latin typeface="Barlow Bold"/>
              <a:ea typeface="Barlow Bold"/>
              <a:cs typeface="Barlow Bold"/>
              <a:sym typeface="Barlow Bold"/>
            </a:endParaRPr>
          </a:p>
        </p:txBody>
      </p:sp>
    </p:spTree>
    <p:extLst>
      <p:ext uri="{BB962C8B-B14F-4D97-AF65-F5344CB8AC3E}">
        <p14:creationId xmlns:p14="http://schemas.microsoft.com/office/powerpoint/2010/main" val="350416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13804" y="1749387"/>
            <a:ext cx="14460393" cy="7935632"/>
          </a:xfrm>
          <a:custGeom>
            <a:avLst/>
            <a:gdLst/>
            <a:ahLst/>
            <a:cxnLst/>
            <a:rect l="l" t="t" r="r" b="b"/>
            <a:pathLst>
              <a:path w="14460393" h="7935632">
                <a:moveTo>
                  <a:pt x="0" y="0"/>
                </a:moveTo>
                <a:lnTo>
                  <a:pt x="14460392" y="0"/>
                </a:lnTo>
                <a:lnTo>
                  <a:pt x="14460392" y="7935632"/>
                </a:lnTo>
                <a:lnTo>
                  <a:pt x="0" y="793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40" t="-22590" r="-520" b="-174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014165" y="9745113"/>
            <a:ext cx="3243635" cy="344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40"/>
              </a:lnSpc>
              <a:spcBef>
                <a:spcPct val="0"/>
              </a:spcBef>
            </a:pPr>
            <a:r>
              <a:rPr lang="en-US" sz="2172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*Aerial  from 2019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81D61-4A9B-50D3-5491-ADB706049F82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The Landscape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2B74D2-5FCD-DA71-C973-C0341F6EE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181100"/>
            <a:ext cx="7051783" cy="820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0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7D9D23-9691-DDDD-26F9-078F8A3C1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8"/>
          <a:stretch>
            <a:fillRect/>
          </a:stretch>
        </p:blipFill>
        <p:spPr>
          <a:xfrm>
            <a:off x="9264649" y="10"/>
            <a:ext cx="9023351" cy="5880056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114655-EB64-5B22-2B4D-1990EE8CBA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358"/>
          <a:stretch>
            <a:fillRect/>
          </a:stretch>
        </p:blipFill>
        <p:spPr>
          <a:xfrm>
            <a:off x="20" y="6104964"/>
            <a:ext cx="5302976" cy="41820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CBDB69-4FE3-487F-AE43-B9F88F7529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745" r="-1" b="-1"/>
          <a:stretch>
            <a:fillRect/>
          </a:stretch>
        </p:blipFill>
        <p:spPr>
          <a:xfrm>
            <a:off x="5544298" y="4885764"/>
            <a:ext cx="7183640" cy="54012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5A385F-F15B-ECE0-E8C5-1619C30468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324" b="2"/>
          <a:stretch>
            <a:fillRect/>
          </a:stretch>
        </p:blipFill>
        <p:spPr>
          <a:xfrm>
            <a:off x="1" y="10"/>
            <a:ext cx="9023351" cy="5880056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44BB74-8852-922A-301F-7B82349FA3D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" b="3525"/>
          <a:stretch>
            <a:fillRect/>
          </a:stretch>
        </p:blipFill>
        <p:spPr>
          <a:xfrm>
            <a:off x="12969241" y="6104964"/>
            <a:ext cx="5318760" cy="418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2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3E886-76D4-7918-8313-54682ED9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648FC8-ED6B-FD96-7BED-B3ED7CF8485E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5-Star Review</a:t>
            </a:r>
          </a:p>
        </p:txBody>
      </p:sp>
      <p:grpSp>
        <p:nvGrpSpPr>
          <p:cNvPr id="2" name="object 6">
            <a:extLst>
              <a:ext uri="{FF2B5EF4-FFF2-40B4-BE49-F238E27FC236}">
                <a16:creationId xmlns:a16="http://schemas.microsoft.com/office/drawing/2014/main" id="{1067C826-A4C4-5934-060B-4EAFF80502A9}"/>
              </a:ext>
            </a:extLst>
          </p:cNvPr>
          <p:cNvGrpSpPr/>
          <p:nvPr/>
        </p:nvGrpSpPr>
        <p:grpSpPr>
          <a:xfrm>
            <a:off x="3200399" y="2095500"/>
            <a:ext cx="13002359" cy="7183199"/>
            <a:chOff x="234947" y="228600"/>
            <a:chExt cx="15075535" cy="8915400"/>
          </a:xfrm>
        </p:grpSpPr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DAF94A94-87B6-FDFC-AD6B-E3A9DF1BBBCB}"/>
                </a:ext>
              </a:extLst>
            </p:cNvPr>
            <p:cNvSpPr/>
            <p:nvPr/>
          </p:nvSpPr>
          <p:spPr>
            <a:xfrm>
              <a:off x="241304" y="241307"/>
              <a:ext cx="15062200" cy="8890000"/>
            </a:xfrm>
            <a:custGeom>
              <a:avLst/>
              <a:gdLst/>
              <a:ahLst/>
              <a:cxnLst/>
              <a:rect l="l" t="t" r="r" b="b"/>
              <a:pathLst>
                <a:path w="15062200" h="8890000">
                  <a:moveTo>
                    <a:pt x="15062194" y="0"/>
                  </a:moveTo>
                  <a:lnTo>
                    <a:pt x="0" y="0"/>
                  </a:lnTo>
                  <a:lnTo>
                    <a:pt x="0" y="8889994"/>
                  </a:lnTo>
                  <a:lnTo>
                    <a:pt x="15062194" y="8889994"/>
                  </a:lnTo>
                  <a:lnTo>
                    <a:pt x="15062194" y="0"/>
                  </a:lnTo>
                  <a:close/>
                </a:path>
              </a:pathLst>
            </a:custGeom>
            <a:solidFill>
              <a:srgbClr val="CFED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8">
              <a:extLst>
                <a:ext uri="{FF2B5EF4-FFF2-40B4-BE49-F238E27FC236}">
                  <a16:creationId xmlns:a16="http://schemas.microsoft.com/office/drawing/2014/main" id="{9F41E532-042E-616F-2955-FFFBDB7ECC80}"/>
                </a:ext>
              </a:extLst>
            </p:cNvPr>
            <p:cNvSpPr/>
            <p:nvPr/>
          </p:nvSpPr>
          <p:spPr>
            <a:xfrm>
              <a:off x="241297" y="241295"/>
              <a:ext cx="15062835" cy="8890635"/>
            </a:xfrm>
            <a:custGeom>
              <a:avLst/>
              <a:gdLst/>
              <a:ahLst/>
              <a:cxnLst/>
              <a:rect l="l" t="t" r="r" b="b"/>
              <a:pathLst>
                <a:path w="15062835" h="8890635">
                  <a:moveTo>
                    <a:pt x="0" y="0"/>
                  </a:moveTo>
                  <a:lnTo>
                    <a:pt x="0" y="8890006"/>
                  </a:lnTo>
                  <a:lnTo>
                    <a:pt x="15062252" y="8890006"/>
                  </a:lnTo>
                  <a:lnTo>
                    <a:pt x="15062252" y="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CFED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40EE4333-F486-0D5F-3C56-E794AB65FBB9}"/>
                </a:ext>
              </a:extLst>
            </p:cNvPr>
            <p:cNvSpPr/>
            <p:nvPr/>
          </p:nvSpPr>
          <p:spPr>
            <a:xfrm>
              <a:off x="4023359" y="228600"/>
              <a:ext cx="7644765" cy="8915400"/>
            </a:xfrm>
            <a:custGeom>
              <a:avLst/>
              <a:gdLst/>
              <a:ahLst/>
              <a:cxnLst/>
              <a:rect l="l" t="t" r="r" b="b"/>
              <a:pathLst>
                <a:path w="7644765" h="8915400">
                  <a:moveTo>
                    <a:pt x="7644383" y="0"/>
                  </a:moveTo>
                  <a:lnTo>
                    <a:pt x="0" y="0"/>
                  </a:lnTo>
                  <a:lnTo>
                    <a:pt x="0" y="8915399"/>
                  </a:lnTo>
                  <a:lnTo>
                    <a:pt x="7644383" y="8915399"/>
                  </a:lnTo>
                  <a:lnTo>
                    <a:pt x="7644383" y="0"/>
                  </a:lnTo>
                  <a:close/>
                </a:path>
              </a:pathLst>
            </a:custGeom>
            <a:solidFill>
              <a:srgbClr val="CFED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10">
              <a:extLst>
                <a:ext uri="{FF2B5EF4-FFF2-40B4-BE49-F238E27FC236}">
                  <a16:creationId xmlns:a16="http://schemas.microsoft.com/office/drawing/2014/main" id="{0ED5086C-05E8-6201-3666-96A056ED941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92167" y="275844"/>
              <a:ext cx="5576315" cy="5423915"/>
            </a:xfrm>
            <a:prstGeom prst="rect">
              <a:avLst/>
            </a:prstGeom>
          </p:spPr>
        </p:pic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86E936D1-91F2-E114-CEAA-EB179BF0DAD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56291" y="275844"/>
              <a:ext cx="1287779" cy="8572499"/>
            </a:xfrm>
            <a:prstGeom prst="rect">
              <a:avLst/>
            </a:prstGeom>
          </p:spPr>
        </p:pic>
        <p:pic>
          <p:nvPicPr>
            <p:cNvPr id="10" name="object 12">
              <a:extLst>
                <a:ext uri="{FF2B5EF4-FFF2-40B4-BE49-F238E27FC236}">
                  <a16:creationId xmlns:a16="http://schemas.microsoft.com/office/drawing/2014/main" id="{0EE95CD8-CCDC-596F-6B17-5A98233A021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2167" y="5686044"/>
              <a:ext cx="5576315" cy="3162299"/>
            </a:xfrm>
            <a:prstGeom prst="rect">
              <a:avLst/>
            </a:prstGeom>
          </p:spPr>
        </p:pic>
        <p:pic>
          <p:nvPicPr>
            <p:cNvPr id="11" name="object 13">
              <a:extLst>
                <a:ext uri="{FF2B5EF4-FFF2-40B4-BE49-F238E27FC236}">
                  <a16:creationId xmlns:a16="http://schemas.microsoft.com/office/drawing/2014/main" id="{97D1FAEA-FBCC-81D6-8163-852FB7D5FD6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063" y="418833"/>
              <a:ext cx="4114799" cy="1455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0325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5085" y="1818376"/>
            <a:ext cx="15677831" cy="7832246"/>
          </a:xfrm>
          <a:custGeom>
            <a:avLst/>
            <a:gdLst/>
            <a:ahLst/>
            <a:cxnLst/>
            <a:rect l="l" t="t" r="r" b="b"/>
            <a:pathLst>
              <a:path w="15677831" h="7832246">
                <a:moveTo>
                  <a:pt x="0" y="0"/>
                </a:moveTo>
                <a:lnTo>
                  <a:pt x="15677830" y="0"/>
                </a:lnTo>
                <a:lnTo>
                  <a:pt x="15677830" y="7832246"/>
                </a:lnTo>
                <a:lnTo>
                  <a:pt x="0" y="78322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690" t="-31156" r="-4112" b="-406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461864" y="9711659"/>
            <a:ext cx="3948336" cy="344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40"/>
              </a:lnSpc>
              <a:spcBef>
                <a:spcPct val="0"/>
              </a:spcBef>
            </a:pPr>
            <a:r>
              <a:rPr lang="en-US" sz="2172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*Rendering by Tangram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79A67C-2AEA-66A1-F507-1427E5857FDF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Master Plan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assets/bg_partnership.jpg">
            <a:extLst>
              <a:ext uri="{FF2B5EF4-FFF2-40B4-BE49-F238E27FC236}">
                <a16:creationId xmlns:a16="http://schemas.microsoft.com/office/drawing/2014/main" id="{1DE51DFC-53C8-8AAF-CCC9-A5164BFF6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86000" y="1457260"/>
            <a:ext cx="13103352" cy="73724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F72D1F-BAEC-C67E-03FB-E4221FC2862B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Public/Private</a:t>
            </a:r>
          </a:p>
        </p:txBody>
      </p:sp>
    </p:spTree>
    <p:extLst>
      <p:ext uri="{BB962C8B-B14F-4D97-AF65-F5344CB8AC3E}">
        <p14:creationId xmlns:p14="http://schemas.microsoft.com/office/powerpoint/2010/main" val="1831057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321B8-361C-975D-7741-898978EDD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D9C703B-8157-2986-04CF-3A85C02A8B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196808"/>
            <a:ext cx="14935200" cy="8401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811F26-E75F-FD18-B7DC-339E5BB8EFD1}"/>
              </a:ext>
            </a:extLst>
          </p:cNvPr>
          <p:cNvSpPr txBox="1"/>
          <p:nvPr/>
        </p:nvSpPr>
        <p:spPr>
          <a:xfrm>
            <a:off x="4038600" y="419100"/>
            <a:ext cx="914400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Capital</a:t>
            </a:r>
          </a:p>
        </p:txBody>
      </p:sp>
    </p:spTree>
    <p:extLst>
      <p:ext uri="{BB962C8B-B14F-4D97-AF65-F5344CB8AC3E}">
        <p14:creationId xmlns:p14="http://schemas.microsoft.com/office/powerpoint/2010/main" val="3916317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476250"/>
            <a:ext cx="18288000" cy="74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The Phases of The Waterfront District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89657" y="1899115"/>
            <a:ext cx="17308687" cy="7687723"/>
            <a:chOff x="0" y="0"/>
            <a:chExt cx="23078249" cy="102502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78249" cy="10250297"/>
            </a:xfrm>
            <a:custGeom>
              <a:avLst/>
              <a:gdLst/>
              <a:ahLst/>
              <a:cxnLst/>
              <a:rect l="l" t="t" r="r" b="b"/>
              <a:pathLst>
                <a:path w="23078249" h="10250297">
                  <a:moveTo>
                    <a:pt x="0" y="0"/>
                  </a:moveTo>
                  <a:lnTo>
                    <a:pt x="23078249" y="0"/>
                  </a:lnTo>
                  <a:lnTo>
                    <a:pt x="23078249" y="10250297"/>
                  </a:lnTo>
                  <a:lnTo>
                    <a:pt x="0" y="10250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3905" t="-59907" r="-20297" b="-864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90090" y="2832399"/>
              <a:ext cx="4093432" cy="2769095"/>
            </a:xfrm>
            <a:custGeom>
              <a:avLst/>
              <a:gdLst/>
              <a:ahLst/>
              <a:cxnLst/>
              <a:rect l="l" t="t" r="r" b="b"/>
              <a:pathLst>
                <a:path w="4093432" h="2769095">
                  <a:moveTo>
                    <a:pt x="0" y="0"/>
                  </a:moveTo>
                  <a:lnTo>
                    <a:pt x="4093432" y="0"/>
                  </a:lnTo>
                  <a:lnTo>
                    <a:pt x="4093432" y="2769095"/>
                  </a:lnTo>
                  <a:lnTo>
                    <a:pt x="0" y="2769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76570" t="-324165" r="-549187" b="-4876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1369287" y="982065"/>
              <a:ext cx="10942263" cy="2273717"/>
            </a:xfrm>
            <a:custGeom>
              <a:avLst/>
              <a:gdLst/>
              <a:ahLst/>
              <a:cxnLst/>
              <a:rect l="l" t="t" r="r" b="b"/>
              <a:pathLst>
                <a:path w="10942263" h="2273717">
                  <a:moveTo>
                    <a:pt x="0" y="0"/>
                  </a:moveTo>
                  <a:lnTo>
                    <a:pt x="10942263" y="0"/>
                  </a:lnTo>
                  <a:lnTo>
                    <a:pt x="10942263" y="2273717"/>
                  </a:lnTo>
                  <a:lnTo>
                    <a:pt x="0" y="2273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6536" t="-313541" r="-49783" b="-69687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1666540" y="1764124"/>
              <a:ext cx="2655278" cy="857928"/>
              <a:chOff x="0" y="0"/>
              <a:chExt cx="398955" cy="1289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98955" cy="128904"/>
              </a:xfrm>
              <a:custGeom>
                <a:avLst/>
                <a:gdLst/>
                <a:ahLst/>
                <a:cxnLst/>
                <a:rect l="l" t="t" r="r" b="b"/>
                <a:pathLst>
                  <a:path w="398955" h="128904">
                    <a:moveTo>
                      <a:pt x="64452" y="0"/>
                    </a:moveTo>
                    <a:lnTo>
                      <a:pt x="334503" y="0"/>
                    </a:lnTo>
                    <a:cubicBezTo>
                      <a:pt x="351597" y="0"/>
                      <a:pt x="367990" y="6790"/>
                      <a:pt x="380078" y="18877"/>
                    </a:cubicBezTo>
                    <a:cubicBezTo>
                      <a:pt x="392165" y="30965"/>
                      <a:pt x="398955" y="47358"/>
                      <a:pt x="398955" y="64452"/>
                    </a:cubicBezTo>
                    <a:lnTo>
                      <a:pt x="398955" y="64452"/>
                    </a:lnTo>
                    <a:cubicBezTo>
                      <a:pt x="398955" y="100048"/>
                      <a:pt x="370099" y="128904"/>
                      <a:pt x="334503" y="128904"/>
                    </a:cubicBezTo>
                    <a:lnTo>
                      <a:pt x="64452" y="128904"/>
                    </a:lnTo>
                    <a:cubicBezTo>
                      <a:pt x="28856" y="128904"/>
                      <a:pt x="0" y="100048"/>
                      <a:pt x="0" y="64452"/>
                    </a:cubicBezTo>
                    <a:lnTo>
                      <a:pt x="0" y="64452"/>
                    </a:lnTo>
                    <a:cubicBezTo>
                      <a:pt x="0" y="28856"/>
                      <a:pt x="28856" y="0"/>
                      <a:pt x="6445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398955" cy="18605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887124" y="1658696"/>
              <a:ext cx="2214109" cy="963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21"/>
                </a:lnSpc>
                <a:spcBef>
                  <a:spcPct val="0"/>
                </a:spcBef>
              </a:pPr>
              <a:r>
                <a:rPr lang="en-US" sz="3944" b="1">
                  <a:solidFill>
                    <a:srgbClr val="BC8530"/>
                  </a:solidFill>
                  <a:latin typeface="Myriad Semi-Bold"/>
                  <a:ea typeface="Myriad Semi-Bold"/>
                  <a:cs typeface="Myriad Semi-Bold"/>
                  <a:sym typeface="Myriad Semi-Bold"/>
                </a:rPr>
                <a:t>Phase 2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0523614" y="3758590"/>
              <a:ext cx="2655278" cy="857928"/>
              <a:chOff x="0" y="0"/>
              <a:chExt cx="398955" cy="1289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98955" cy="128904"/>
              </a:xfrm>
              <a:custGeom>
                <a:avLst/>
                <a:gdLst/>
                <a:ahLst/>
                <a:cxnLst/>
                <a:rect l="l" t="t" r="r" b="b"/>
                <a:pathLst>
                  <a:path w="398955" h="128904">
                    <a:moveTo>
                      <a:pt x="64452" y="0"/>
                    </a:moveTo>
                    <a:lnTo>
                      <a:pt x="334503" y="0"/>
                    </a:lnTo>
                    <a:cubicBezTo>
                      <a:pt x="351597" y="0"/>
                      <a:pt x="367990" y="6790"/>
                      <a:pt x="380078" y="18877"/>
                    </a:cubicBezTo>
                    <a:cubicBezTo>
                      <a:pt x="392165" y="30965"/>
                      <a:pt x="398955" y="47358"/>
                      <a:pt x="398955" y="64452"/>
                    </a:cubicBezTo>
                    <a:lnTo>
                      <a:pt x="398955" y="64452"/>
                    </a:lnTo>
                    <a:cubicBezTo>
                      <a:pt x="398955" y="100048"/>
                      <a:pt x="370099" y="128904"/>
                      <a:pt x="334503" y="128904"/>
                    </a:cubicBezTo>
                    <a:lnTo>
                      <a:pt x="64452" y="128904"/>
                    </a:lnTo>
                    <a:cubicBezTo>
                      <a:pt x="28856" y="128904"/>
                      <a:pt x="0" y="100048"/>
                      <a:pt x="0" y="64452"/>
                    </a:cubicBezTo>
                    <a:lnTo>
                      <a:pt x="0" y="64452"/>
                    </a:lnTo>
                    <a:cubicBezTo>
                      <a:pt x="0" y="28856"/>
                      <a:pt x="28856" y="0"/>
                      <a:pt x="6445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398955" cy="18605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0744198" y="3653163"/>
              <a:ext cx="2214109" cy="963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21"/>
                </a:lnSpc>
                <a:spcBef>
                  <a:spcPct val="0"/>
                </a:spcBef>
              </a:pPr>
              <a:r>
                <a:rPr lang="en-US" sz="3944" b="1">
                  <a:solidFill>
                    <a:srgbClr val="0B7D19"/>
                  </a:solidFill>
                  <a:latin typeface="Myriad Semi-Bold"/>
                  <a:ea typeface="Myriad Semi-Bold"/>
                  <a:cs typeface="Myriad Semi-Bold"/>
                  <a:sym typeface="Myriad Semi-Bold"/>
                </a:rPr>
                <a:t>Phase 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6252832" y="1820621"/>
              <a:ext cx="2655278" cy="857928"/>
              <a:chOff x="0" y="0"/>
              <a:chExt cx="398955" cy="12890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98955" cy="128904"/>
              </a:xfrm>
              <a:custGeom>
                <a:avLst/>
                <a:gdLst/>
                <a:ahLst/>
                <a:cxnLst/>
                <a:rect l="l" t="t" r="r" b="b"/>
                <a:pathLst>
                  <a:path w="398955" h="128904">
                    <a:moveTo>
                      <a:pt x="64452" y="0"/>
                    </a:moveTo>
                    <a:lnTo>
                      <a:pt x="334503" y="0"/>
                    </a:lnTo>
                    <a:cubicBezTo>
                      <a:pt x="351597" y="0"/>
                      <a:pt x="367990" y="6790"/>
                      <a:pt x="380078" y="18877"/>
                    </a:cubicBezTo>
                    <a:cubicBezTo>
                      <a:pt x="392165" y="30965"/>
                      <a:pt x="398955" y="47358"/>
                      <a:pt x="398955" y="64452"/>
                    </a:cubicBezTo>
                    <a:lnTo>
                      <a:pt x="398955" y="64452"/>
                    </a:lnTo>
                    <a:cubicBezTo>
                      <a:pt x="398955" y="100048"/>
                      <a:pt x="370099" y="128904"/>
                      <a:pt x="334503" y="128904"/>
                    </a:cubicBezTo>
                    <a:lnTo>
                      <a:pt x="64452" y="128904"/>
                    </a:lnTo>
                    <a:cubicBezTo>
                      <a:pt x="28856" y="128904"/>
                      <a:pt x="0" y="100048"/>
                      <a:pt x="0" y="64452"/>
                    </a:cubicBezTo>
                    <a:lnTo>
                      <a:pt x="0" y="64452"/>
                    </a:lnTo>
                    <a:cubicBezTo>
                      <a:pt x="0" y="28856"/>
                      <a:pt x="28856" y="0"/>
                      <a:pt x="6445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398955" cy="18605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6473417" y="1715194"/>
              <a:ext cx="2214109" cy="963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21"/>
                </a:lnSpc>
                <a:spcBef>
                  <a:spcPct val="0"/>
                </a:spcBef>
              </a:pPr>
              <a:r>
                <a:rPr lang="en-US" sz="3944" b="1">
                  <a:solidFill>
                    <a:srgbClr val="15689F"/>
                  </a:solidFill>
                  <a:latin typeface="Myriad Semi-Bold"/>
                  <a:ea typeface="Myriad Semi-Bold"/>
                  <a:cs typeface="Myriad Semi-Bold"/>
                  <a:sym typeface="Myriad Semi-Bold"/>
                </a:rPr>
                <a:t>Phase 3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4101233" y="2461523"/>
              <a:ext cx="13571248" cy="4855333"/>
            </a:xfrm>
            <a:custGeom>
              <a:avLst/>
              <a:gdLst/>
              <a:ahLst/>
              <a:cxnLst/>
              <a:rect l="l" t="t" r="r" b="b"/>
              <a:pathLst>
                <a:path w="13571248" h="4855333">
                  <a:moveTo>
                    <a:pt x="0" y="0"/>
                  </a:moveTo>
                  <a:lnTo>
                    <a:pt x="13571249" y="0"/>
                  </a:lnTo>
                  <a:lnTo>
                    <a:pt x="13571249" y="4855333"/>
                  </a:lnTo>
                  <a:lnTo>
                    <a:pt x="0" y="4855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4537" t="-177560" r="-74694" b="-2424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07690" y="1953119"/>
            <a:ext cx="11896325" cy="5869184"/>
          </a:xfrm>
          <a:custGeom>
            <a:avLst/>
            <a:gdLst/>
            <a:ahLst/>
            <a:cxnLst/>
            <a:rect l="l" t="t" r="r" b="b"/>
            <a:pathLst>
              <a:path w="11896325" h="5869184">
                <a:moveTo>
                  <a:pt x="0" y="0"/>
                </a:moveTo>
                <a:lnTo>
                  <a:pt x="11896325" y="0"/>
                </a:lnTo>
                <a:lnTo>
                  <a:pt x="11896325" y="5869184"/>
                </a:lnTo>
                <a:lnTo>
                  <a:pt x="0" y="5869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800" r="-4253" b="-32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17540" y="1958713"/>
            <a:ext cx="3507118" cy="6056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Apartments: 197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Studio to 3- Bedrooms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650- 1,400 SF</a:t>
            </a:r>
          </a:p>
          <a:p>
            <a:pPr algn="ctr">
              <a:lnSpc>
                <a:spcPts val="3359"/>
              </a:lnSpc>
            </a:pPr>
            <a:endParaRPr lang="en-US" sz="2400" b="1" dirty="0">
              <a:solidFill>
                <a:srgbClr val="C9C7B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Townhouses: 23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3 Bed/2.5 Bath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2,200 SF</a:t>
            </a:r>
          </a:p>
          <a:p>
            <a:pPr algn="ctr">
              <a:lnSpc>
                <a:spcPts val="3359"/>
              </a:lnSpc>
            </a:pPr>
            <a:endParaRPr lang="en-US" sz="2400" b="1" dirty="0">
              <a:solidFill>
                <a:srgbClr val="C9C7B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algn="ctr">
              <a:lnSpc>
                <a:spcPts val="3359"/>
              </a:lnSpc>
            </a:pPr>
            <a:r>
              <a:rPr lang="en-US" sz="2400" b="1" dirty="0" err="1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Cowork</a:t>
            </a:r>
            <a:endParaRPr lang="en-US" sz="2400" b="1" dirty="0">
              <a:solidFill>
                <a:srgbClr val="C9C7B5"/>
              </a:solidFill>
              <a:latin typeface="Barlow Bold"/>
              <a:ea typeface="Barlow Bold"/>
              <a:cs typeface="Barlow Bold"/>
              <a:sym typeface="Barlow Bold"/>
            </a:endParaRP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8,000 SF 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Open to the Public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lang="en-US" sz="2400" b="1" dirty="0">
              <a:solidFill>
                <a:srgbClr val="C9C7B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Commercial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12,000 SF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74725" y="647700"/>
            <a:ext cx="2738549" cy="687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PHASE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83372" y="7888426"/>
            <a:ext cx="2651671" cy="32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0"/>
              </a:lnSpc>
              <a:spcBef>
                <a:spcPct val="0"/>
              </a:spcBef>
            </a:pPr>
            <a:r>
              <a:rPr lang="en-US" sz="1872" b="1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*Building D in March 2025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71917" y="8870643"/>
            <a:ext cx="7578923" cy="446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 dirty="0">
                <a:solidFill>
                  <a:srgbClr val="BC8530"/>
                </a:solidFill>
                <a:latin typeface="Barlow Medium"/>
                <a:ea typeface="Barlow Medium"/>
                <a:cs typeface="Barlow Medium"/>
                <a:sym typeface="Barlow Medium"/>
              </a:rPr>
              <a:t>Timing: Spring 2027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11308" y="1781208"/>
            <a:ext cx="5900142" cy="548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 u="sng" dirty="0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43 For Sale Condominiums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79667" y="625807"/>
            <a:ext cx="3128665" cy="687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PHASE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E34454-91CA-85B3-375F-38D8F2FDDB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124" y="1562100"/>
            <a:ext cx="7124472" cy="40075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E255A7-2667-E592-4013-7FC005615A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123" y="5818541"/>
            <a:ext cx="7124473" cy="40077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5EC42E-2EB9-5E94-A9E4-3191D7FFB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302794"/>
            <a:ext cx="8206371" cy="45336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27240" y="3387084"/>
            <a:ext cx="13273033" cy="5544719"/>
          </a:xfrm>
          <a:custGeom>
            <a:avLst/>
            <a:gdLst/>
            <a:ahLst/>
            <a:cxnLst/>
            <a:rect l="l" t="t" r="r" b="b"/>
            <a:pathLst>
              <a:path w="13273033" h="5544719">
                <a:moveTo>
                  <a:pt x="0" y="0"/>
                </a:moveTo>
                <a:lnTo>
                  <a:pt x="13273033" y="0"/>
                </a:lnTo>
                <a:lnTo>
                  <a:pt x="13273033" y="5544719"/>
                </a:lnTo>
                <a:lnTo>
                  <a:pt x="0" y="55447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22" b="-260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827240" y="1955443"/>
            <a:ext cx="13357032" cy="1087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9"/>
              </a:lnSpc>
            </a:pPr>
            <a:r>
              <a:rPr lang="en-US" sz="3399" b="1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Will include a range of floor plans from studios to three-bedrooms</a:t>
            </a:r>
          </a:p>
          <a:p>
            <a:pPr algn="ctr">
              <a:lnSpc>
                <a:spcPts val="2719"/>
              </a:lnSpc>
            </a:pPr>
            <a:endParaRPr lang="en-US" sz="3399" b="1">
              <a:solidFill>
                <a:srgbClr val="C9C7B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algn="ctr">
              <a:lnSpc>
                <a:spcPts val="2719"/>
              </a:lnSpc>
            </a:pPr>
            <a:r>
              <a:rPr lang="en-US" sz="3399" b="1">
                <a:solidFill>
                  <a:srgbClr val="C9C7B5"/>
                </a:solidFill>
                <a:latin typeface="Barlow Medium"/>
                <a:ea typeface="Barlow Medium"/>
                <a:cs typeface="Barlow Medium"/>
                <a:sym typeface="Barlow Medium"/>
              </a:rPr>
              <a:t>Offering river views and rooftop amenities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36232" y="9343286"/>
            <a:ext cx="7055048" cy="480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BC8530"/>
                </a:solidFill>
                <a:latin typeface="Barlow Medium"/>
                <a:ea typeface="Barlow Medium"/>
                <a:cs typeface="Barlow Medium"/>
                <a:sym typeface="Barlow Medium"/>
              </a:rPr>
              <a:t>Timing: 2027-2028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89266" y="8942071"/>
            <a:ext cx="2507010" cy="316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C9C7B5"/>
                </a:solidFill>
                <a:latin typeface="Barlow Bold"/>
                <a:ea typeface="Barlow Bold"/>
                <a:cs typeface="Barlow Bold"/>
                <a:sym typeface="Barlow Bold"/>
              </a:rPr>
              <a:t>*Rendering of Building 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32985" y="752131"/>
            <a:ext cx="3022029" cy="687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>
                <a:solidFill>
                  <a:srgbClr val="BC8530"/>
                </a:solidFill>
                <a:latin typeface="Barlow Bold"/>
                <a:ea typeface="Barlow Bold"/>
                <a:cs typeface="Barlow Bold"/>
                <a:sym typeface="Barlow Bold"/>
              </a:rPr>
              <a:t>PHASE 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6CA550D2-3538-F1B0-5397-5B28B660CF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33600" y="1257300"/>
            <a:ext cx="14220444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37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03963" y="1515325"/>
            <a:ext cx="4280074" cy="1104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>
                <a:solidFill>
                  <a:srgbClr val="BC8530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THANK YOU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59638" y="3374930"/>
            <a:ext cx="3368725" cy="3128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5"/>
              </a:lnSpc>
            </a:pPr>
            <a:r>
              <a:rPr lang="en-US" sz="4689" b="1">
                <a:solidFill>
                  <a:srgbClr val="C9C7B5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City of Dover</a:t>
            </a:r>
          </a:p>
          <a:p>
            <a:pPr algn="ctr">
              <a:lnSpc>
                <a:spcPts val="2645"/>
              </a:lnSpc>
            </a:pPr>
            <a:endParaRPr lang="en-US" sz="4689" b="1">
              <a:solidFill>
                <a:srgbClr val="C9C7B5"/>
              </a:solidFill>
              <a:latin typeface="Barlow Semi-Bold"/>
              <a:ea typeface="Barlow Semi-Bold"/>
              <a:cs typeface="Barlow Semi-Bold"/>
              <a:sym typeface="Barlow Semi-Bold"/>
            </a:endParaRPr>
          </a:p>
          <a:p>
            <a:pPr algn="ctr">
              <a:lnSpc>
                <a:spcPts val="6565"/>
              </a:lnSpc>
            </a:pPr>
            <a:r>
              <a:rPr lang="en-US" sz="4689" b="1">
                <a:solidFill>
                  <a:srgbClr val="C9C7B5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City Officials</a:t>
            </a:r>
          </a:p>
          <a:p>
            <a:pPr algn="ctr">
              <a:lnSpc>
                <a:spcPts val="2645"/>
              </a:lnSpc>
            </a:pPr>
            <a:endParaRPr lang="en-US" sz="4689" b="1">
              <a:solidFill>
                <a:srgbClr val="C9C7B5"/>
              </a:solidFill>
              <a:latin typeface="Barlow Semi-Bold"/>
              <a:ea typeface="Barlow Semi-Bold"/>
              <a:cs typeface="Barlow Semi-Bold"/>
              <a:sym typeface="Barlow Semi-Bold"/>
            </a:endParaRPr>
          </a:p>
          <a:p>
            <a:pPr algn="ctr">
              <a:lnSpc>
                <a:spcPts val="6565"/>
              </a:lnSpc>
              <a:spcBef>
                <a:spcPct val="0"/>
              </a:spcBef>
            </a:pPr>
            <a:r>
              <a:rPr lang="en-US" sz="4689" b="1">
                <a:solidFill>
                  <a:srgbClr val="C9C7B5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CWDAC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37072" y="7894573"/>
            <a:ext cx="1441385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BC8530"/>
                </a:solidFill>
                <a:latin typeface="Barlow"/>
                <a:ea typeface="Barlow"/>
                <a:cs typeface="Barlow"/>
                <a:sym typeface="Barlow"/>
              </a:rPr>
              <a:t>The Waterfront District would not be possible without your support!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133</Words>
  <Application>Microsoft Office PowerPoint</Application>
  <PresentationFormat>Custom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Myriad Semi-Bold</vt:lpstr>
      <vt:lpstr>Calibri</vt:lpstr>
      <vt:lpstr>Barlow</vt:lpstr>
      <vt:lpstr>Arial</vt:lpstr>
      <vt:lpstr>Barlow Medium</vt:lpstr>
      <vt:lpstr>Barlow Bold</vt:lpstr>
      <vt:lpstr>Barlow Semi-Bold</vt:lpstr>
      <vt:lpstr>Barlow Ultra-Bold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Dover Chamber Presentation</dc:title>
  <cp:lastModifiedBy>Rob Simmons</cp:lastModifiedBy>
  <cp:revision>17</cp:revision>
  <dcterms:created xsi:type="dcterms:W3CDTF">2006-08-16T00:00:00Z</dcterms:created>
  <dcterms:modified xsi:type="dcterms:W3CDTF">2026-09-14T12:46:28Z</dcterms:modified>
  <dc:identifier>DAGiMWSr2q0</dc:identifier>
</cp:coreProperties>
</file>