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5"/>
  </p:notesMasterIdLst>
  <p:handoutMasterIdLst>
    <p:handoutMasterId r:id="rId36"/>
  </p:handoutMasterIdLst>
  <p:sldIdLst>
    <p:sldId id="281" r:id="rId2"/>
    <p:sldId id="325" r:id="rId3"/>
    <p:sldId id="260" r:id="rId4"/>
    <p:sldId id="368" r:id="rId5"/>
    <p:sldId id="334" r:id="rId6"/>
    <p:sldId id="367" r:id="rId7"/>
    <p:sldId id="369" r:id="rId8"/>
    <p:sldId id="377" r:id="rId9"/>
    <p:sldId id="346" r:id="rId10"/>
    <p:sldId id="282" r:id="rId11"/>
    <p:sldId id="378" r:id="rId12"/>
    <p:sldId id="373" r:id="rId13"/>
    <p:sldId id="362" r:id="rId14"/>
    <p:sldId id="375" r:id="rId15"/>
    <p:sldId id="357" r:id="rId16"/>
    <p:sldId id="376" r:id="rId17"/>
    <p:sldId id="358" r:id="rId18"/>
    <p:sldId id="359" r:id="rId19"/>
    <p:sldId id="361" r:id="rId20"/>
    <p:sldId id="382" r:id="rId21"/>
    <p:sldId id="272" r:id="rId22"/>
    <p:sldId id="261" r:id="rId23"/>
    <p:sldId id="265" r:id="rId24"/>
    <p:sldId id="360" r:id="rId25"/>
    <p:sldId id="370" r:id="rId26"/>
    <p:sldId id="364" r:id="rId27"/>
    <p:sldId id="366" r:id="rId28"/>
    <p:sldId id="379" r:id="rId29"/>
    <p:sldId id="380" r:id="rId30"/>
    <p:sldId id="372" r:id="rId31"/>
    <p:sldId id="381" r:id="rId32"/>
    <p:sldId id="365" r:id="rId33"/>
    <p:sldId id="371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0" autoAdjust="0"/>
    <p:restoredTop sz="96265" autoAdjust="0"/>
  </p:normalViewPr>
  <p:slideViewPr>
    <p:cSldViewPr snapToGrid="0">
      <p:cViewPr varScale="1">
        <p:scale>
          <a:sx n="77" d="100"/>
          <a:sy n="77" d="100"/>
        </p:scale>
        <p:origin x="792" y="4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19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3B9D17-87AA-4035-9080-6E6843374FC3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36202D-052F-4DB4-8A0B-802EE19F1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86387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2FDB09-F2B0-4A93-899D-39846727C3BC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1309CA-4717-4864-A334-6C52017E5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68866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Good morning, thanks to the Chamber for inviting me to provide you with an update on the waterfront redevelopment project. I have worked in the City’s Planning Department for 22 years and have been involved in the  waterfront for about half that time. </a:t>
            </a:r>
          </a:p>
        </p:txBody>
      </p:sp>
    </p:spTree>
    <p:extLst>
      <p:ext uri="{BB962C8B-B14F-4D97-AF65-F5344CB8AC3E}">
        <p14:creationId xmlns:p14="http://schemas.microsoft.com/office/powerpoint/2010/main" val="4149306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So this is a map of the waterfront site.</a:t>
            </a:r>
          </a:p>
          <a:p>
            <a:r>
              <a:rPr lang="en-US" sz="2000" dirty="0"/>
              <a:t>The City’s efforts to redevelopment the City property along the Cochecho River started back in 1984, almost 35 years ago. A considerable amount of planning, studies, committee meetings and public participation has occurred since then.  As I was preparing for this morning, I realized that I provided a similar update just two years ago. My presentation this morning will focus on the significant and exciting progress that has been made in the last two years. 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6332975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So this is a map of the waterfront site.</a:t>
            </a:r>
          </a:p>
          <a:p>
            <a:r>
              <a:rPr lang="en-US" sz="2000" dirty="0"/>
              <a:t>The City’s efforts to redevelopment the City property along the Cochecho River started back in 1984, almost 35 years ago. A considerable amount of planning, studies, committee meetings and public participation has occurred since then.  As I was preparing for this morning, I realized that I provided a similar update just two years ago. My presentation this morning will focus on the significant and exciting progress that has been made in the last two years. 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8826270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So this is a map of the waterfront site.</a:t>
            </a:r>
          </a:p>
          <a:p>
            <a:r>
              <a:rPr lang="en-US" sz="2000" dirty="0"/>
              <a:t>The City’s efforts to redevelopment the City property along the Cochecho River started back in 1984, almost 35 years ago. A considerable amount of planning, studies, committee meetings and public participation has occurred since then.  As I was preparing for this morning, I realized that I provided a similar update just two years ago. My presentation this morning will focus on the significant and exciting progress that has been made in the last two years. 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9560034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So this is a map of the waterfront site.</a:t>
            </a:r>
          </a:p>
          <a:p>
            <a:r>
              <a:rPr lang="en-US" sz="2000" dirty="0"/>
              <a:t>The City’s efforts to redevelopment the City property along the Cochecho River started back in 1984, almost 35 years ago. A considerable amount of planning, studies, committee meetings and public participation has occurred since then.  As I was preparing for this morning, I realized that I provided a similar update just two years ago. My presentation this morning will focus on the significant and exciting progress that has been made in the last two years. 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5854477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So this is a map of the waterfront site.</a:t>
            </a:r>
          </a:p>
          <a:p>
            <a:r>
              <a:rPr lang="en-US" sz="2000" dirty="0"/>
              <a:t>The City’s efforts to redevelopment the City property along the Cochecho River started back in 1984, almost 35 years ago. A considerable amount of planning, studies, committee meetings and public participation has occurred since then.  As I was preparing for this morning, I realized that I provided a similar update just two years ago. My presentation this morning will focus on the significant and exciting progress that has been made in the last two years. 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0979416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I don’t want to spend too much time on the history and background but it is important to understand the authority and responsibilities of the current waterfront committee. </a:t>
            </a:r>
          </a:p>
          <a:p>
            <a:endParaRPr lang="en-US" sz="2000" dirty="0"/>
          </a:p>
          <a:p>
            <a:r>
              <a:rPr lang="en-US" sz="2000" dirty="0"/>
              <a:t>Each member is appointed for a 3 year term, so in spite of what some dedicated long time members might feel,  it is not a life sentence.  </a:t>
            </a:r>
          </a:p>
        </p:txBody>
      </p:sp>
    </p:spTree>
    <p:extLst>
      <p:ext uri="{BB962C8B-B14F-4D97-AF65-F5344CB8AC3E}">
        <p14:creationId xmlns:p14="http://schemas.microsoft.com/office/powerpoint/2010/main" val="22151645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So this is a map of the waterfront site.</a:t>
            </a:r>
          </a:p>
          <a:p>
            <a:r>
              <a:rPr lang="en-US" sz="2000" dirty="0"/>
              <a:t>The City’s efforts to redevelopment the City property along the Cochecho River started back in 1984, almost 35 years ago. A considerable amount of planning, studies, committee meetings and public participation has occurred since then.  As I was preparing for this morning, I realized that I provided a similar update just two years ago. My presentation this morning will focus on the significant and exciting progress that has been made in the last two years. 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0600433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1A4EB9C1-1C5B-474C-BE10-6BE8577EF49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81541F81-07E2-4139-9DFC-34688BC048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61E12CEB-D469-4E93-977B-01D7AF56A8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F429E1F-1CB5-4D4A-9C30-51541E130445}" type="slidenum">
              <a:rPr lang="en-US" altLang="en-US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60671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1A4EB9C1-1C5B-474C-BE10-6BE8577EF49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81541F81-07E2-4139-9DFC-34688BC048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61E12CEB-D469-4E93-977B-01D7AF56A8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F429E1F-1CB5-4D4A-9C30-51541E130445}" type="slidenum">
              <a:rPr lang="en-US" altLang="en-US"/>
              <a:pPr/>
              <a:t>15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1A4EB9C1-1C5B-474C-BE10-6BE8577EF49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81541F81-07E2-4139-9DFC-34688BC048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61E12CEB-D469-4E93-977B-01D7AF56A8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F429E1F-1CB5-4D4A-9C30-51541E130445}" type="slidenum">
              <a:rPr lang="en-US" altLang="en-US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72562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1A4EB9C1-1C5B-474C-BE10-6BE8577EF49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81541F81-07E2-4139-9DFC-34688BC048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61E12CEB-D469-4E93-977B-01D7AF56A8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F429E1F-1CB5-4D4A-9C30-51541E130445}" type="slidenum">
              <a:rPr lang="en-US" altLang="en-US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07597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1A4EB9C1-1C5B-474C-BE10-6BE8577EF49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81541F81-07E2-4139-9DFC-34688BC048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61E12CEB-D469-4E93-977B-01D7AF56A8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F429E1F-1CB5-4D4A-9C30-51541E130445}" type="slidenum">
              <a:rPr lang="en-US" altLang="en-US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91737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1A4EB9C1-1C5B-474C-BE10-6BE8577EF49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81541F81-07E2-4139-9DFC-34688BC048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61E12CEB-D469-4E93-977B-01D7AF56A8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F429E1F-1CB5-4D4A-9C30-51541E130445}" type="slidenum">
              <a:rPr lang="en-US" altLang="en-US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34427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1A4EB9C1-1C5B-474C-BE10-6BE8577EF49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81541F81-07E2-4139-9DFC-34688BC048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61E12CEB-D469-4E93-977B-01D7AF56A8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F429E1F-1CB5-4D4A-9C30-51541E130445}" type="slidenum">
              <a:rPr lang="en-US" altLang="en-US"/>
              <a:pPr/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80545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Good morning, thanks to the Chamber for inviting me to provide you with an update on the waterfront redevelopment project. I have worked in the City’s Planning Department for 22 years and have been involved in the  waterfront for about half that time. </a:t>
            </a:r>
          </a:p>
        </p:txBody>
      </p:sp>
    </p:spTree>
    <p:extLst>
      <p:ext uri="{BB962C8B-B14F-4D97-AF65-F5344CB8AC3E}">
        <p14:creationId xmlns:p14="http://schemas.microsoft.com/office/powerpoint/2010/main" val="5821900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1A4EB9C1-1C5B-474C-BE10-6BE8577EF49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81541F81-07E2-4139-9DFC-34688BC048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61E12CEB-D469-4E93-977B-01D7AF56A8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F429E1F-1CB5-4D4A-9C30-51541E130445}" type="slidenum">
              <a:rPr lang="en-US" altLang="en-US"/>
              <a:pPr/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36606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1A4EB9C1-1C5B-474C-BE10-6BE8577EF49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81541F81-07E2-4139-9DFC-34688BC048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61E12CEB-D469-4E93-977B-01D7AF56A8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F429E1F-1CB5-4D4A-9C30-51541E130445}" type="slidenum">
              <a:rPr lang="en-US" altLang="en-US"/>
              <a:pPr/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82856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1A4EB9C1-1C5B-474C-BE10-6BE8577EF49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81541F81-07E2-4139-9DFC-34688BC048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61E12CEB-D469-4E93-977B-01D7AF56A8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F429E1F-1CB5-4D4A-9C30-51541E130445}" type="slidenum">
              <a:rPr lang="en-US" altLang="en-US"/>
              <a:pPr/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83373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1A4EB9C1-1C5B-474C-BE10-6BE8577EF49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81541F81-07E2-4139-9DFC-34688BC048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61E12CEB-D469-4E93-977B-01D7AF56A8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F429E1F-1CB5-4D4A-9C30-51541E130445}" type="slidenum">
              <a:rPr lang="en-US" altLang="en-US"/>
              <a:pPr/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7521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1A4EB9C1-1C5B-474C-BE10-6BE8577EF49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81541F81-07E2-4139-9DFC-34688BC048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61E12CEB-D469-4E93-977B-01D7AF56A8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F429E1F-1CB5-4D4A-9C30-51541E130445}" type="slidenum">
              <a:rPr lang="en-US" altLang="en-US"/>
              <a:pPr/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69872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1A4EB9C1-1C5B-474C-BE10-6BE8577EF49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81541F81-07E2-4139-9DFC-34688BC048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61E12CEB-D469-4E93-977B-01D7AF56A8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F429E1F-1CB5-4D4A-9C30-51541E130445}" type="slidenum">
              <a:rPr lang="en-US" altLang="en-US"/>
              <a:pPr/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83182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1A4EB9C1-1C5B-474C-BE10-6BE8577EF49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81541F81-07E2-4139-9DFC-34688BC048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61E12CEB-D469-4E93-977B-01D7AF56A8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F429E1F-1CB5-4D4A-9C30-51541E130445}" type="slidenum">
              <a:rPr lang="en-US" altLang="en-US"/>
              <a:pPr/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29109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1A4EB9C1-1C5B-474C-BE10-6BE8577EF49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81541F81-07E2-4139-9DFC-34688BC048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61E12CEB-D469-4E93-977B-01D7AF56A8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F429E1F-1CB5-4D4A-9C30-51541E130445}" type="slidenum">
              <a:rPr lang="en-US" altLang="en-US"/>
              <a:pPr/>
              <a:t>33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083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B8A6A-6BC8-4C0A-AF07-914ACA584F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1389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B8A6A-6BC8-4C0A-AF07-914ACA584F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17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B8A6A-6BC8-4C0A-AF07-914ACA584F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02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B8A6A-6BC8-4C0A-AF07-914ACA584F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25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B8A6A-6BC8-4C0A-AF07-914ACA584F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08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B8A6A-6BC8-4C0A-AF07-914ACA584F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32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AE45D631-8ABD-4818-B24D-D1B91815448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113867" y="6396336"/>
            <a:ext cx="707813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2400" cap="all" spc="300" dirty="0">
                <a:solidFill>
                  <a:srgbClr val="F7964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COCHECHO WATERFRONT</a:t>
            </a:r>
          </a:p>
        </p:txBody>
      </p:sp>
    </p:spTree>
    <p:extLst>
      <p:ext uri="{BB962C8B-B14F-4D97-AF65-F5344CB8AC3E}">
        <p14:creationId xmlns:p14="http://schemas.microsoft.com/office/powerpoint/2010/main" val="1428575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B8A6A-6BC8-4C0A-AF07-914ACA584F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307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B8A6A-6BC8-4C0A-AF07-914ACA584F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778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B8A6A-6BC8-4C0A-AF07-914ACA584F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30574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B8A6A-6BC8-4C0A-AF07-914ACA584F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51072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B8A6A-6BC8-4C0A-AF07-914ACA584F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3325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B8A6A-6BC8-4C0A-AF07-914ACA584F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90214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B8A6A-6BC8-4C0A-AF07-914ACA584F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2289456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B8A6A-6BC8-4C0A-AF07-914ACA584F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563968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B8A6A-6BC8-4C0A-AF07-914ACA584F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3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B8A6A-6BC8-4C0A-AF07-914ACA584F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023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84B8A6A-6BC8-4C0A-AF07-914ACA584FE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065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9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7" t="20484" b="15711"/>
          <a:stretch/>
        </p:blipFill>
        <p:spPr bwMode="auto">
          <a:xfrm>
            <a:off x="1062507" y="1442613"/>
            <a:ext cx="10127012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018" y="-95249"/>
            <a:ext cx="9799993" cy="1913860"/>
          </a:xfrm>
        </p:spPr>
        <p:txBody>
          <a:bodyPr>
            <a:normAutofit fontScale="90000"/>
          </a:bodyPr>
          <a:lstStyle/>
          <a:p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/>
              <a:t>Plan NH 2026 Fall Conference</a:t>
            </a:r>
            <a:br>
              <a:rPr lang="en-US" b="1" dirty="0"/>
            </a:br>
            <a:r>
              <a:rPr lang="en-US" b="1" dirty="0"/>
              <a:t>Built to Belong: Dover </a:t>
            </a:r>
            <a:r>
              <a:rPr lang="en-US" b="1" dirty="0" err="1"/>
              <a:t>WAterfront</a:t>
            </a:r>
            <a:br>
              <a:rPr lang="en-US" b="1" dirty="0">
                <a:solidFill>
                  <a:srgbClr val="00B050"/>
                </a:solidFill>
              </a:rPr>
            </a:b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85381" y="5963120"/>
            <a:ext cx="94612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</a:rPr>
              <a:t>September 15, 2026</a:t>
            </a:r>
          </a:p>
          <a:p>
            <a:pPr algn="ctr"/>
            <a:endParaRPr lang="en-US" sz="36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671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14" name="Text Box 10">
            <a:extLst>
              <a:ext uri="{FF2B5EF4-FFF2-40B4-BE49-F238E27FC236}">
                <a16:creationId xmlns:a16="http://schemas.microsoft.com/office/drawing/2014/main" id="{789155D7-C43B-4882-85F4-2FDBC989CB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457200"/>
            <a:ext cx="8896350" cy="70788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L="685800" algn="ctr">
              <a:defRPr/>
            </a:pPr>
            <a:r>
              <a:rPr lang="en-US" sz="4000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4 Questions To Consider</a:t>
            </a:r>
          </a:p>
        </p:txBody>
      </p:sp>
      <p:sp>
        <p:nvSpPr>
          <p:cNvPr id="4101" name="TextBox 1">
            <a:extLst>
              <a:ext uri="{FF2B5EF4-FFF2-40B4-BE49-F238E27FC236}">
                <a16:creationId xmlns:a16="http://schemas.microsoft.com/office/drawing/2014/main" id="{6D4EFF9E-588C-4B09-BBB0-743B07BF54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5850" y="1460500"/>
            <a:ext cx="8001000" cy="39087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3600" b="1" i="1" dirty="0">
                <a:solidFill>
                  <a:srgbClr val="0D1D7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Where have we been?</a:t>
            </a:r>
          </a:p>
          <a:p>
            <a:pPr>
              <a:defRPr/>
            </a:pPr>
            <a:endParaRPr lang="en-US" sz="3600" b="1" i="1" dirty="0">
              <a:solidFill>
                <a:srgbClr val="0D1D7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r>
              <a:rPr lang="en-US" sz="3600" b="1" i="1" dirty="0">
                <a:solidFill>
                  <a:srgbClr val="0D1D7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How did we get here?</a:t>
            </a:r>
          </a:p>
          <a:p>
            <a:pPr>
              <a:defRPr/>
            </a:pPr>
            <a:endParaRPr lang="en-US" sz="3600" b="1" i="1" dirty="0">
              <a:solidFill>
                <a:srgbClr val="0D1D7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r>
              <a:rPr lang="en-US" sz="3600" b="1" i="1" dirty="0">
                <a:solidFill>
                  <a:srgbClr val="0D1D7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Where are we now?</a:t>
            </a:r>
          </a:p>
          <a:p>
            <a:pPr>
              <a:defRPr/>
            </a:pPr>
            <a:endParaRPr lang="en-US" sz="3200" b="1" i="1" dirty="0">
              <a:solidFill>
                <a:srgbClr val="0D1D7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r>
              <a:rPr lang="en-US" sz="3600" b="1" i="1" dirty="0">
                <a:solidFill>
                  <a:srgbClr val="0D1D7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Where are we going?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0" y="495146"/>
            <a:ext cx="10280650" cy="49847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b="1" i="1" dirty="0">
                <a:solidFill>
                  <a:srgbClr val="0D1D7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Where Have We Been?</a:t>
            </a:r>
            <a:br>
              <a:rPr lang="en-US" b="1" i="1" dirty="0">
                <a:solidFill>
                  <a:srgbClr val="0D1D7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en-US" b="1" i="1" dirty="0">
              <a:solidFill>
                <a:srgbClr val="0D1D7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35750" y="864283"/>
            <a:ext cx="527490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800" dirty="0"/>
              <a:t>Long indigenous history 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800" dirty="0"/>
              <a:t>Dover began as a fishing village in 1623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800" dirty="0" err="1"/>
              <a:t>Cochecho</a:t>
            </a:r>
            <a:r>
              <a:rPr lang="en-US" sz="2800" dirty="0"/>
              <a:t> River Trade on this site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800" dirty="0"/>
              <a:t>Shift in Industry during Industrial Revolution to manufacturing</a:t>
            </a:r>
            <a:endParaRPr lang="en-US" sz="2400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800" dirty="0"/>
              <a:t>Eventually used for municipal uses such as WWTP and DPW facility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56"/>
          <a:stretch/>
        </p:blipFill>
        <p:spPr>
          <a:xfrm>
            <a:off x="281350" y="4471416"/>
            <a:ext cx="2792798" cy="2357129"/>
          </a:xfrm>
          <a:prstGeom prst="rect">
            <a:avLst/>
          </a:prstGeom>
        </p:spPr>
      </p:pic>
      <p:pic>
        <p:nvPicPr>
          <p:cNvPr id="2052" name="Picture 4" descr="https://www.dover.nh.gov/Assets/government/city-operations/library/image/Historical-Images/Aerial/aerial%203%20Dover%20looking%20North.jpg">
            <a:extLst>
              <a:ext uri="{FF2B5EF4-FFF2-40B4-BE49-F238E27FC236}">
                <a16:creationId xmlns:a16="http://schemas.microsoft.com/office/drawing/2014/main" id="{68D6A526-6C88-45E0-BCF5-1628E2BE5B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31" y="893400"/>
            <a:ext cx="4590257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over Landing 1895.jpg">
            <a:extLst>
              <a:ext uri="{FF2B5EF4-FFF2-40B4-BE49-F238E27FC236}">
                <a16:creationId xmlns:a16="http://schemas.microsoft.com/office/drawing/2014/main" id="{7AF11539-490A-45F4-AE38-2C179162F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282" y="4471416"/>
            <a:ext cx="3363468" cy="2266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D46B12BC-0E92-4E9A-A7F7-364DD4B4DA48}"/>
              </a:ext>
            </a:extLst>
          </p:cNvPr>
          <p:cNvCxnSpPr/>
          <p:nvPr/>
        </p:nvCxnSpPr>
        <p:spPr>
          <a:xfrm flipV="1">
            <a:off x="1625022" y="2725103"/>
            <a:ext cx="3182112" cy="2823369"/>
          </a:xfrm>
          <a:prstGeom prst="straightConnector1">
            <a:avLst/>
          </a:prstGeom>
          <a:ln w="57150">
            <a:solidFill>
              <a:srgbClr val="FF0000">
                <a:alpha val="6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5534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0" y="306388"/>
            <a:ext cx="10280650" cy="498475"/>
          </a:xfrm>
        </p:spPr>
        <p:txBody>
          <a:bodyPr>
            <a:noAutofit/>
          </a:bodyPr>
          <a:lstStyle/>
          <a:p>
            <a:r>
              <a:rPr lang="en-US" sz="3600" b="1" cap="all" dirty="0"/>
              <a:t>Waterfront Site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35750" y="864283"/>
            <a:ext cx="527490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800" dirty="0"/>
              <a:t>29 Acre City owned parcel</a:t>
            </a:r>
            <a:endParaRPr lang="en-US" sz="2400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800" dirty="0"/>
              <a:t>1,900 ft. of frontage on tidal Cochecho River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800" dirty="0"/>
              <a:t>Adjacent to downtown, Henry Law Park and Maglaras Park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800" dirty="0"/>
              <a:t>Long history of municipal uses such as WWTP and DPW facility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800" dirty="0"/>
              <a:t>Access via </a:t>
            </a:r>
            <a:r>
              <a:rPr lang="en-US" sz="2800" dirty="0" err="1"/>
              <a:t>Makem</a:t>
            </a:r>
            <a:r>
              <a:rPr lang="en-US" sz="2800" dirty="0"/>
              <a:t> Bridge and Payne St. (Formerly River St)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56"/>
          <a:stretch/>
        </p:blipFill>
        <p:spPr>
          <a:xfrm>
            <a:off x="599626" y="965199"/>
            <a:ext cx="6092535" cy="5142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09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14" name="Text Box 10">
            <a:extLst>
              <a:ext uri="{FF2B5EF4-FFF2-40B4-BE49-F238E27FC236}">
                <a16:creationId xmlns:a16="http://schemas.microsoft.com/office/drawing/2014/main" id="{1E485873-942D-4966-8E20-48DA0A4BEC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175" y="304800"/>
            <a:ext cx="8077200" cy="1323439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3600" b="1" i="1" dirty="0">
                <a:solidFill>
                  <a:srgbClr val="0D1D7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Waterfront Site</a:t>
            </a:r>
            <a:br>
              <a:rPr lang="en-US" sz="4400" b="1" i="1" dirty="0">
                <a:solidFill>
                  <a:srgbClr val="0D1D7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en-US" sz="4400" b="1" i="1" dirty="0">
              <a:solidFill>
                <a:srgbClr val="0D1D7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0485" name="Picture 6" descr="HISTORIC DRAWING.jpg">
            <a:extLst>
              <a:ext uri="{FF2B5EF4-FFF2-40B4-BE49-F238E27FC236}">
                <a16:creationId xmlns:a16="http://schemas.microsoft.com/office/drawing/2014/main" id="{AEBEA34A-9C83-45BA-824C-651E01E43B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150" y="1196976"/>
            <a:ext cx="411480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447B1FB-21B6-47DD-8345-7E3A3028AD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3058" y="1242060"/>
            <a:ext cx="6106856" cy="35744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599626" y="315350"/>
            <a:ext cx="10280650" cy="498475"/>
          </a:xfrm>
        </p:spPr>
        <p:txBody>
          <a:bodyPr>
            <a:noAutofit/>
          </a:bodyPr>
          <a:lstStyle/>
          <a:p>
            <a:r>
              <a:rPr lang="en-US" sz="3600" b="1" cap="all" dirty="0"/>
              <a:t>Vision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92161" y="1241970"/>
            <a:ext cx="5274900" cy="3339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800" dirty="0"/>
              <a:t>Goal was always an extension of the downtown and re-development of the site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800" dirty="0"/>
              <a:t>Public input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800" dirty="0"/>
              <a:t>Public-private partnership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US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56"/>
          <a:stretch/>
        </p:blipFill>
        <p:spPr>
          <a:xfrm>
            <a:off x="599626" y="965199"/>
            <a:ext cx="6092535" cy="5142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68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0" y="306388"/>
            <a:ext cx="10280650" cy="498475"/>
          </a:xfrm>
        </p:spPr>
        <p:txBody>
          <a:bodyPr>
            <a:noAutofit/>
          </a:bodyPr>
          <a:lstStyle/>
          <a:p>
            <a:r>
              <a:rPr lang="en-US" sz="3600" b="1" cap="all" dirty="0">
                <a:solidFill>
                  <a:srgbClr val="002060"/>
                </a:solidFill>
              </a:rPr>
              <a:t>How did we get here? </a:t>
            </a:r>
            <a:r>
              <a:rPr lang="en-US" sz="3600" b="1" cap="all" dirty="0"/>
              <a:t>Zoning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47515" y="1271746"/>
            <a:ext cx="527490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800" dirty="0" err="1"/>
              <a:t>Cochecho</a:t>
            </a:r>
            <a:r>
              <a:rPr lang="en-US" sz="2800" dirty="0"/>
              <a:t> Waterfront District created 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800" dirty="0"/>
              <a:t>Goal was always an extension of the downtown and re-development of the site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800" dirty="0"/>
              <a:t>Design Guidelines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4907EF-7A56-459A-BDAE-117FADFD89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50" y="1362456"/>
            <a:ext cx="5372392" cy="3588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711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0" y="306388"/>
            <a:ext cx="10280650" cy="498475"/>
          </a:xfrm>
        </p:spPr>
        <p:txBody>
          <a:bodyPr>
            <a:noAutofit/>
          </a:bodyPr>
          <a:lstStyle/>
          <a:p>
            <a:endParaRPr lang="en-US" sz="3600" b="1" cap="all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F75ED2A-1F2C-4F3A-AEE8-BA17305E20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958" y="-64008"/>
            <a:ext cx="5356787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48D6562-306A-4629-8E3B-50F9573B38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703" y="-64008"/>
            <a:ext cx="5348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08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14" name="Text Box 10">
            <a:extLst>
              <a:ext uri="{FF2B5EF4-FFF2-40B4-BE49-F238E27FC236}">
                <a16:creationId xmlns:a16="http://schemas.microsoft.com/office/drawing/2014/main" id="{0AC1779E-16EB-4672-814E-34681160D6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165" y="428261"/>
            <a:ext cx="8077200" cy="310854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3600" b="1" i="1" dirty="0">
                <a:solidFill>
                  <a:srgbClr val="0D1D7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ＭＳ Ｐゴシック" charset="0"/>
                <a:cs typeface="ＭＳ Ｐゴシック" charset="0"/>
              </a:rPr>
              <a:t>HOW DID WE GET HERE</a:t>
            </a:r>
            <a:r>
              <a:rPr lang="en-US" sz="3600" b="1" i="1" dirty="0">
                <a:solidFill>
                  <a:srgbClr val="0D1D7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?</a:t>
            </a:r>
          </a:p>
          <a:p>
            <a:pPr>
              <a:defRPr/>
            </a:pPr>
            <a:endParaRPr lang="en-US" sz="5200" b="1" i="1" dirty="0">
              <a:solidFill>
                <a:srgbClr val="0D1D7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defRPr/>
            </a:pPr>
            <a:endParaRPr lang="en-US" sz="5200" b="1" i="1" dirty="0">
              <a:solidFill>
                <a:srgbClr val="0D1D7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defRPr/>
            </a:pPr>
            <a:endParaRPr lang="en-US" sz="5200" b="1" i="1" dirty="0">
              <a:solidFill>
                <a:srgbClr val="0D1D7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172" name="TextBox 1">
            <a:extLst>
              <a:ext uri="{FF2B5EF4-FFF2-40B4-BE49-F238E27FC236}">
                <a16:creationId xmlns:a16="http://schemas.microsoft.com/office/drawing/2014/main" id="{1DA6A68F-4917-4984-9E78-45CC0F8F3D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7900" y="1371601"/>
            <a:ext cx="10172700" cy="402161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520700" indent="-520700">
              <a:spcBef>
                <a:spcPts val="120"/>
              </a:spcBef>
              <a:buSzPct val="81000"/>
              <a:buFont typeface="Wingdings" charset="2"/>
              <a:buChar char="u"/>
              <a:defRPr/>
            </a:pPr>
            <a:r>
              <a:rPr lang="en-US" sz="3600" b="1" dirty="0"/>
              <a:t>1984: Pacific Mills Master Plan</a:t>
            </a:r>
          </a:p>
          <a:p>
            <a:pPr marL="520700" indent="-520700">
              <a:spcBef>
                <a:spcPts val="120"/>
              </a:spcBef>
              <a:buSzPct val="81000"/>
              <a:buFont typeface="Wingdings" charset="2"/>
              <a:buChar char="u"/>
              <a:defRPr/>
            </a:pPr>
            <a:r>
              <a:rPr lang="en-US" sz="3600" b="1" dirty="0"/>
              <a:t>1990: Council Committee-</a:t>
            </a:r>
          </a:p>
          <a:p>
            <a:pPr lvl="1" indent="0">
              <a:spcBef>
                <a:spcPts val="120"/>
              </a:spcBef>
              <a:buSzPct val="81000"/>
              <a:defRPr/>
            </a:pPr>
            <a:r>
              <a:rPr lang="en-US" sz="3600" b="1" dirty="0" err="1"/>
              <a:t>Cochecho</a:t>
            </a:r>
            <a:r>
              <a:rPr lang="en-US" sz="3600" b="1" dirty="0"/>
              <a:t> River Waterfront MP </a:t>
            </a:r>
          </a:p>
          <a:p>
            <a:pPr marL="520700" indent="-520700">
              <a:spcBef>
                <a:spcPts val="120"/>
              </a:spcBef>
              <a:buSzPct val="81000"/>
              <a:buFont typeface="Wingdings" charset="2"/>
              <a:buChar char="u"/>
              <a:defRPr/>
            </a:pPr>
            <a:r>
              <a:rPr lang="en-US" sz="3600" b="1" dirty="0"/>
              <a:t>1994: Chamber Waterfront Comm. 1996 Waterfront Design Charette</a:t>
            </a:r>
          </a:p>
          <a:p>
            <a:pPr marL="520700" indent="-520700">
              <a:spcBef>
                <a:spcPts val="120"/>
              </a:spcBef>
              <a:buSzPct val="81000"/>
              <a:buFont typeface="Wingdings" charset="2"/>
              <a:buChar char="u"/>
              <a:defRPr/>
            </a:pPr>
            <a:r>
              <a:rPr lang="en-US" sz="3600" b="1" dirty="0"/>
              <a:t>2002: Chamber Waterfront Comm.</a:t>
            </a:r>
          </a:p>
          <a:p>
            <a:pPr marL="520700" indent="-520700">
              <a:spcBef>
                <a:spcPts val="120"/>
              </a:spcBef>
              <a:buSzPct val="81000"/>
              <a:buFont typeface="Wingdings" charset="2"/>
              <a:buChar char="u"/>
              <a:defRPr/>
            </a:pPr>
            <a:r>
              <a:rPr lang="en-US" sz="3600" b="1" dirty="0"/>
              <a:t>2005: CWDAC established</a:t>
            </a: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DB868C91-8BB4-4DC5-9B12-D5EA9F26232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0" b="7189"/>
          <a:stretch/>
        </p:blipFill>
        <p:spPr bwMode="auto">
          <a:xfrm>
            <a:off x="8961375" y="4154815"/>
            <a:ext cx="2949576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882854E-2627-4DB5-841B-AE2EBEAA5A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8945205" y="-354871"/>
            <a:ext cx="2854279" cy="36393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227" y="1407745"/>
            <a:ext cx="1059157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"/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Collaboration with The Dover Housing Authority</a:t>
            </a: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"/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Tasked with redeveloping the waterfront property since 2005 </a:t>
            </a:r>
          </a:p>
          <a:p>
            <a:pPr marL="342900" marR="0" lvl="0" indent="-34290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"/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 members </a:t>
            </a:r>
          </a:p>
          <a:p>
            <a:pPr marL="800100" lvl="1" indent="-342900">
              <a:spcAft>
                <a:spcPts val="1200"/>
              </a:spcAft>
              <a:buFont typeface="Wingdings" panose="05000000000000000000" pitchFamily="2" charset="2"/>
              <a:buChar char=""/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 citizens</a:t>
            </a:r>
          </a:p>
          <a:p>
            <a:pPr marL="800100" lvl="1" indent="-342900">
              <a:spcAft>
                <a:spcPts val="1200"/>
              </a:spcAft>
              <a:buFont typeface="Wingdings" panose="05000000000000000000" pitchFamily="2" charset="2"/>
              <a:buChar char=""/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ex-officio members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7446" y="4167377"/>
            <a:ext cx="10877107" cy="156966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85725" cap="rnd" cmpd="thickThin">
            <a:solidFill>
              <a:schemeClr val="accent2"/>
            </a:solidFill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 wrap="square" rtlCol="0">
            <a:spAutoFit/>
          </a:bodyPr>
          <a:lstStyle/>
          <a:p>
            <a:pPr marR="0" lvl="0">
              <a:spcBef>
                <a:spcPts val="0"/>
              </a:spcBef>
            </a:pP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CWDAC’s vision is to provide a vibrant waterfront with public gathering places and access to the water, a place for people to live, meet, relax, encounter nature, conduct business and learn of Dover’s past.  The social and economic benefits derived from a revitalized waterfront are shared by all of Dover’s residents.</a:t>
            </a:r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B028F2A9-7F2D-42EC-9F93-1C70D5FC98E6}"/>
              </a:ext>
            </a:extLst>
          </p:cNvPr>
          <p:cNvSpPr txBox="1">
            <a:spLocks/>
          </p:cNvSpPr>
          <p:nvPr/>
        </p:nvSpPr>
        <p:spPr>
          <a:xfrm>
            <a:off x="692150" y="306388"/>
            <a:ext cx="10280650" cy="4984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/>
              <a:t>Cochecho waterfront development advisory committee</a:t>
            </a:r>
          </a:p>
        </p:txBody>
      </p:sp>
    </p:spTree>
    <p:extLst>
      <p:ext uri="{BB962C8B-B14F-4D97-AF65-F5344CB8AC3E}">
        <p14:creationId xmlns:p14="http://schemas.microsoft.com/office/powerpoint/2010/main" val="151019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0">
            <a:extLst>
              <a:ext uri="{FF2B5EF4-FFF2-40B4-BE49-F238E27FC236}">
                <a16:creationId xmlns:a16="http://schemas.microsoft.com/office/drawing/2014/main" id="{3A70CE84-CB04-478E-9F14-B5B321EE37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352" y="195073"/>
            <a:ext cx="8077200" cy="292387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4000" b="1" i="1" dirty="0">
                <a:solidFill>
                  <a:srgbClr val="0D1D7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Where Have We Been?</a:t>
            </a:r>
          </a:p>
          <a:p>
            <a:pPr>
              <a:defRPr/>
            </a:pPr>
            <a:endParaRPr lang="en-US" sz="4000" b="1" i="1" dirty="0">
              <a:solidFill>
                <a:srgbClr val="0D1D7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defRPr/>
            </a:pPr>
            <a:endParaRPr lang="en-US" sz="5200" b="1" i="1" dirty="0">
              <a:solidFill>
                <a:srgbClr val="0D1D7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defRPr/>
            </a:pPr>
            <a:endParaRPr lang="en-US" sz="5200" b="1" i="1" dirty="0">
              <a:solidFill>
                <a:srgbClr val="0D1D7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533" name="TextBox 1">
            <a:extLst>
              <a:ext uri="{FF2B5EF4-FFF2-40B4-BE49-F238E27FC236}">
                <a16:creationId xmlns:a16="http://schemas.microsoft.com/office/drawing/2014/main" id="{C5A08DB7-81DC-4F84-8E2A-0D2DA5884C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71017"/>
            <a:ext cx="9385300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20700" indent="-5207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685800" indent="-685800">
              <a:buFont typeface="Arial" panose="020B0604020202020204" pitchFamily="34" charset="0"/>
              <a:buChar char="•"/>
              <a:defRPr/>
            </a:pPr>
            <a:r>
              <a:rPr lang="en-US" sz="3200" b="1" i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Created a Vision</a:t>
            </a:r>
          </a:p>
          <a:p>
            <a:pPr marL="685800" indent="-685800">
              <a:buFont typeface="Arial" panose="020B0604020202020204" pitchFamily="34" charset="0"/>
              <a:buChar char="•"/>
              <a:defRPr/>
            </a:pPr>
            <a:r>
              <a:rPr lang="en-US" sz="3200" b="1" i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Held a charrette</a:t>
            </a:r>
          </a:p>
          <a:p>
            <a:pPr marL="685800" indent="-685800">
              <a:buFont typeface="Arial" panose="020B0604020202020204" pitchFamily="34" charset="0"/>
              <a:buChar char="•"/>
              <a:defRPr/>
            </a:pPr>
            <a:r>
              <a:rPr lang="en-US" sz="3200" b="1" i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Solicited/Selected Developer</a:t>
            </a:r>
          </a:p>
          <a:p>
            <a:pPr marL="685800" indent="-685800">
              <a:buFont typeface="Arial" panose="020B0604020202020204" pitchFamily="34" charset="0"/>
              <a:buChar char="•"/>
              <a:defRPr/>
            </a:pPr>
            <a:r>
              <a:rPr lang="en-US" sz="3200" b="1" i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2008 Recession</a:t>
            </a:r>
          </a:p>
          <a:p>
            <a:pPr marL="685800" indent="-685800">
              <a:buFont typeface="Arial" panose="020B0604020202020204" pitchFamily="34" charset="0"/>
              <a:buChar char="•"/>
              <a:defRPr/>
            </a:pPr>
            <a:r>
              <a:rPr lang="en-US" sz="3200" b="1" i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Created TIF District</a:t>
            </a:r>
          </a:p>
          <a:p>
            <a:pPr marL="685800" indent="-685800">
              <a:buFont typeface="Arial" panose="020B0604020202020204" pitchFamily="34" charset="0"/>
              <a:buChar char="•"/>
              <a:defRPr/>
            </a:pPr>
            <a:r>
              <a:rPr lang="en-US" sz="3200" b="1" i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Created Design Guidelines</a:t>
            </a:r>
          </a:p>
          <a:p>
            <a:pPr marL="685800" indent="-685800">
              <a:buFont typeface="Arial" panose="020B0604020202020204" pitchFamily="34" charset="0"/>
              <a:buChar char="•"/>
              <a:defRPr/>
            </a:pPr>
            <a:r>
              <a:rPr lang="en-US" sz="3200" b="1" i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rPr>
              <a:t>Went back out to bid in 2018</a:t>
            </a:r>
          </a:p>
          <a:p>
            <a:pPr marL="685800" indent="-685800">
              <a:buFont typeface="Arial" panose="020B0604020202020204" pitchFamily="34" charset="0"/>
              <a:buChar char="•"/>
              <a:defRPr/>
            </a:pPr>
            <a:endParaRPr lang="en-US" sz="3200" b="1" i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5E91AB-5ECB-4124-9266-D45FDFE050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7611" y="0"/>
            <a:ext cx="53078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857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0" y="306388"/>
            <a:ext cx="10280650" cy="498475"/>
          </a:xfrm>
        </p:spPr>
        <p:txBody>
          <a:bodyPr>
            <a:noAutofit/>
          </a:bodyPr>
          <a:lstStyle/>
          <a:p>
            <a:r>
              <a:rPr lang="en-US" sz="3600" b="1" cap="all" dirty="0">
                <a:solidFill>
                  <a:srgbClr val="002060"/>
                </a:solidFill>
              </a:rPr>
              <a:t>How did we get here? </a:t>
            </a:r>
            <a:r>
              <a:rPr lang="en-US" sz="3600" b="1" cap="all" dirty="0"/>
              <a:t>Financing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35750" y="864283"/>
            <a:ext cx="5274900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800" dirty="0"/>
              <a:t>Set up a Tax Increment Financing (TIF) District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4907EF-7A56-459A-BDAE-117FADFD89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50" y="1362456"/>
            <a:ext cx="5372392" cy="358884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3217EDD-B7AE-4773-B9CD-39CBA58B8C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960462"/>
            <a:ext cx="5814650" cy="400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172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investments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96BB4-A3D7-4489-AC65-61B630A3D8C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Expand downtown area by 12%</a:t>
            </a:r>
          </a:p>
          <a:p>
            <a:r>
              <a:rPr lang="en-US" dirty="0"/>
              <a:t>Continue Riverwalk</a:t>
            </a:r>
          </a:p>
          <a:p>
            <a:r>
              <a:rPr lang="en-US" dirty="0"/>
              <a:t>Provide public access to the Cochecho</a:t>
            </a:r>
          </a:p>
          <a:p>
            <a:r>
              <a:rPr lang="en-US" dirty="0"/>
              <a:t>Create public gathering spaces</a:t>
            </a:r>
          </a:p>
          <a:p>
            <a:r>
              <a:rPr lang="en-US" dirty="0"/>
              <a:t>Enhance a vibrant community</a:t>
            </a:r>
          </a:p>
          <a:p>
            <a:r>
              <a:rPr lang="en-US" dirty="0"/>
              <a:t>Create pad ready development areas</a:t>
            </a:r>
          </a:p>
          <a:p>
            <a:r>
              <a:rPr lang="en-US" dirty="0"/>
              <a:t>Create public roadways/utilities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CD4E228-B371-4CB9-BEAD-D610E90DF3D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97989" y="685800"/>
            <a:ext cx="3555297" cy="3614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688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14" name="Text Box 10">
            <a:extLst>
              <a:ext uri="{FF2B5EF4-FFF2-40B4-BE49-F238E27FC236}">
                <a16:creationId xmlns:a16="http://schemas.microsoft.com/office/drawing/2014/main" id="{A0E1AFE0-7AEE-425C-AC9A-F3EC5404DD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611" y="304801"/>
            <a:ext cx="9120187" cy="8921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5200" b="1" i="1" dirty="0">
                <a:solidFill>
                  <a:srgbClr val="0D1D7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Bluff Excavation</a:t>
            </a: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E0448190-B1D1-4719-BFC1-13BFCA8D2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0518" y="1196976"/>
            <a:ext cx="3213100" cy="1367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20700" indent="-5207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1536700" lvl="3" indent="-457200">
              <a:buSzPct val="80000"/>
              <a:buFont typeface="Wingdings" charset="2"/>
              <a:buChar char="u"/>
              <a:defRPr/>
            </a:pPr>
            <a:endParaRPr lang="en-US" sz="3600" b="1" dirty="0">
              <a:solidFill>
                <a:srgbClr val="FF66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>
              <a:spcBef>
                <a:spcPts val="1325"/>
              </a:spcBef>
              <a:buClr>
                <a:srgbClr val="FF6600"/>
              </a:buClr>
              <a:buSzPct val="81000"/>
            </a:pPr>
            <a:endParaRPr lang="en-US" altLang="en-US" sz="3600" b="1" dirty="0">
              <a:solidFill>
                <a:srgbClr val="FF6600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52E5177-66C9-4C14-BF8A-5C76D80293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0" r="-2026"/>
          <a:stretch/>
        </p:blipFill>
        <p:spPr>
          <a:xfrm>
            <a:off x="491611" y="1880496"/>
            <a:ext cx="5616296" cy="2883466"/>
          </a:xfrm>
          <a:prstGeom prst="rect">
            <a:avLst/>
          </a:prstGeom>
        </p:spPr>
      </p:pic>
      <p:pic>
        <p:nvPicPr>
          <p:cNvPr id="3074" name="Picture 2" descr="drone shot of bluff">
            <a:extLst>
              <a:ext uri="{FF2B5EF4-FFF2-40B4-BE49-F238E27FC236}">
                <a16:creationId xmlns:a16="http://schemas.microsoft.com/office/drawing/2014/main" id="{61B58A9D-14FC-47C9-9C14-7DD6CCB2F4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3512" y="1773468"/>
            <a:ext cx="4538472" cy="3403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007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14" name="Text Box 10">
            <a:extLst>
              <a:ext uri="{FF2B5EF4-FFF2-40B4-BE49-F238E27FC236}">
                <a16:creationId xmlns:a16="http://schemas.microsoft.com/office/drawing/2014/main" id="{A0E1AFE0-7AEE-425C-AC9A-F3EC5404DD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814" y="304801"/>
            <a:ext cx="9120187" cy="8921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5200" b="1" i="1" dirty="0">
                <a:solidFill>
                  <a:srgbClr val="0D1D7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How Did We Get Here?</a:t>
            </a: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E0448190-B1D1-4719-BFC1-13BFCA8D2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0518" y="1196976"/>
            <a:ext cx="3213100" cy="1367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20700" indent="-5207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1536700" lvl="3" indent="-457200">
              <a:buSzPct val="80000"/>
              <a:buFont typeface="Wingdings" charset="2"/>
              <a:buChar char="u"/>
              <a:defRPr/>
            </a:pPr>
            <a:endParaRPr lang="en-US" sz="3600" b="1" dirty="0">
              <a:solidFill>
                <a:srgbClr val="FF66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>
              <a:spcBef>
                <a:spcPts val="1325"/>
              </a:spcBef>
              <a:buClr>
                <a:srgbClr val="FF6600"/>
              </a:buClr>
              <a:buSzPct val="81000"/>
            </a:pPr>
            <a:endParaRPr lang="en-US" altLang="en-US" sz="3600" b="1" dirty="0">
              <a:solidFill>
                <a:srgbClr val="FF66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2CD152-43E0-497E-B1AB-87A09F3F08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8403" y="1196976"/>
            <a:ext cx="4337330" cy="51389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14" name="Text Box 10">
            <a:extLst>
              <a:ext uri="{FF2B5EF4-FFF2-40B4-BE49-F238E27FC236}">
                <a16:creationId xmlns:a16="http://schemas.microsoft.com/office/drawing/2014/main" id="{A0E1AFE0-7AEE-425C-AC9A-F3EC5404DD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814" y="304801"/>
            <a:ext cx="9120187" cy="8921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5200" b="1" i="1" dirty="0">
                <a:solidFill>
                  <a:srgbClr val="0D1D7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How Did We Get Here?</a:t>
            </a: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E0448190-B1D1-4719-BFC1-13BFCA8D2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0518" y="1196976"/>
            <a:ext cx="3213100" cy="1367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20700" indent="-5207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1536700" lvl="3" indent="-457200">
              <a:buSzPct val="80000"/>
              <a:buFont typeface="Wingdings" charset="2"/>
              <a:buChar char="u"/>
              <a:defRPr/>
            </a:pPr>
            <a:endParaRPr lang="en-US" sz="3600" b="1" dirty="0">
              <a:solidFill>
                <a:srgbClr val="FF66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>
              <a:spcBef>
                <a:spcPts val="1325"/>
              </a:spcBef>
              <a:buClr>
                <a:srgbClr val="FF6600"/>
              </a:buClr>
              <a:buSzPct val="81000"/>
            </a:pPr>
            <a:endParaRPr lang="en-US" altLang="en-US" sz="3600" b="1" dirty="0">
              <a:solidFill>
                <a:srgbClr val="FF66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65CD946-F2A1-4CBF-A9CA-588D9C7F2C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5848" y="1352614"/>
            <a:ext cx="4777942" cy="512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091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14" name="Text Box 10">
            <a:extLst>
              <a:ext uri="{FF2B5EF4-FFF2-40B4-BE49-F238E27FC236}">
                <a16:creationId xmlns:a16="http://schemas.microsoft.com/office/drawing/2014/main" id="{A0E1AFE0-7AEE-425C-AC9A-F3EC5404DD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814" y="304801"/>
            <a:ext cx="9120187" cy="8921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5200" b="1" i="1" dirty="0">
                <a:solidFill>
                  <a:srgbClr val="0D1D7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How Did We Get Here?</a:t>
            </a: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E0448190-B1D1-4719-BFC1-13BFCA8D2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0518" y="1196976"/>
            <a:ext cx="3213100" cy="1367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20700" indent="-5207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1536700" lvl="3" indent="-457200">
              <a:buSzPct val="80000"/>
              <a:buFont typeface="Wingdings" charset="2"/>
              <a:buChar char="u"/>
              <a:defRPr/>
            </a:pPr>
            <a:endParaRPr lang="en-US" sz="3600" b="1" dirty="0">
              <a:solidFill>
                <a:srgbClr val="FF66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>
              <a:spcBef>
                <a:spcPts val="1325"/>
              </a:spcBef>
              <a:buClr>
                <a:srgbClr val="FF6600"/>
              </a:buClr>
              <a:buSzPct val="81000"/>
            </a:pPr>
            <a:endParaRPr lang="en-US" altLang="en-US" sz="3600" b="1" dirty="0">
              <a:solidFill>
                <a:srgbClr val="FF6600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52E5177-66C9-4C14-BF8A-5C76D802938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4" r="2944"/>
          <a:stretch/>
        </p:blipFill>
        <p:spPr>
          <a:xfrm>
            <a:off x="1547814" y="1371601"/>
            <a:ext cx="8394701" cy="4309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59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14" name="Text Box 10">
            <a:extLst>
              <a:ext uri="{FF2B5EF4-FFF2-40B4-BE49-F238E27FC236}">
                <a16:creationId xmlns:a16="http://schemas.microsoft.com/office/drawing/2014/main" id="{A0E1AFE0-7AEE-425C-AC9A-F3EC5404DD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814" y="304801"/>
            <a:ext cx="9120187" cy="8921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5200" b="1" i="1" dirty="0">
                <a:solidFill>
                  <a:srgbClr val="0D1D7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How Did We Get Here?</a:t>
            </a: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E0448190-B1D1-4719-BFC1-13BFCA8D2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0518" y="1196976"/>
            <a:ext cx="3213100" cy="1367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20700" indent="-5207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1536700" lvl="3" indent="-457200">
              <a:buSzPct val="80000"/>
              <a:buFont typeface="Wingdings" charset="2"/>
              <a:buChar char="u"/>
              <a:defRPr/>
            </a:pPr>
            <a:endParaRPr lang="en-US" sz="3600" b="1" dirty="0">
              <a:solidFill>
                <a:srgbClr val="FF66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>
              <a:spcBef>
                <a:spcPts val="1325"/>
              </a:spcBef>
              <a:buClr>
                <a:srgbClr val="FF6600"/>
              </a:buClr>
              <a:buSzPct val="81000"/>
            </a:pPr>
            <a:endParaRPr lang="en-US" altLang="en-US" sz="3600" b="1" dirty="0">
              <a:solidFill>
                <a:srgbClr val="FF6600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52E5177-66C9-4C14-BF8A-5C76D802938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4" r="5144"/>
          <a:stretch/>
        </p:blipFill>
        <p:spPr>
          <a:xfrm>
            <a:off x="1547814" y="1371601"/>
            <a:ext cx="8394701" cy="4309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67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Deal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96BB4-A3D7-4489-AC65-61B630A3D8C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Purchase price: $3,372,500</a:t>
            </a:r>
          </a:p>
          <a:p>
            <a:r>
              <a:rPr lang="en-US" dirty="0"/>
              <a:t>Mixed Use Development to include multi-family residential, retail and office, restaurant, and potentially a hotel</a:t>
            </a:r>
          </a:p>
          <a:p>
            <a:r>
              <a:rPr lang="en-US" dirty="0"/>
              <a:t>Total size: 500,000 square feet</a:t>
            </a:r>
          </a:p>
          <a:p>
            <a:r>
              <a:rPr lang="en-US" dirty="0"/>
              <a:t>475 multi-family residential units or hotel rooms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85F3DE4-BEFF-411F-A243-E677BA32E9D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20,000 square feet of street level commercial/restaurant space</a:t>
            </a:r>
          </a:p>
          <a:p>
            <a:r>
              <a:rPr lang="en-US" dirty="0"/>
              <a:t>City to use $20+ million in TIF funding to complete public improvements: bluff excavation, site grading, shoreline stabilization, waterfront park, streets and public utilities</a:t>
            </a:r>
          </a:p>
          <a:p>
            <a:r>
              <a:rPr lang="en-US" dirty="0"/>
              <a:t>Guarantee $75,000,000 valuation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833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">
            <a:extLst>
              <a:ext uri="{FF2B5EF4-FFF2-40B4-BE49-F238E27FC236}">
                <a16:creationId xmlns:a16="http://schemas.microsoft.com/office/drawing/2014/main" id="{E0448190-B1D1-4719-BFC1-13BFCA8D2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0518" y="1196976"/>
            <a:ext cx="3213100" cy="1367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20700" indent="-5207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1536700" lvl="3" indent="-457200">
              <a:buSzPct val="80000"/>
              <a:buFont typeface="Wingdings" charset="2"/>
              <a:buChar char="u"/>
              <a:defRPr/>
            </a:pPr>
            <a:endParaRPr lang="en-US" sz="3600" b="1" dirty="0">
              <a:solidFill>
                <a:srgbClr val="FF66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>
              <a:spcBef>
                <a:spcPts val="1325"/>
              </a:spcBef>
              <a:buClr>
                <a:srgbClr val="FF6600"/>
              </a:buClr>
              <a:buSzPct val="81000"/>
            </a:pPr>
            <a:endParaRPr lang="en-US" altLang="en-US" sz="3600" b="1" dirty="0">
              <a:solidFill>
                <a:srgbClr val="FF6600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52E5177-66C9-4C14-BF8A-5C76D802938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4" r="5144"/>
          <a:stretch/>
        </p:blipFill>
        <p:spPr>
          <a:xfrm>
            <a:off x="1547814" y="1371601"/>
            <a:ext cx="8394701" cy="430992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87ACF01-9718-491E-9EED-F715B37BF2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70" y="653155"/>
            <a:ext cx="10777330" cy="5909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969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ion_Logo_Outlined_09JULY11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3746" y="1665640"/>
            <a:ext cx="2967894" cy="21199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9604" y="1664616"/>
            <a:ext cx="1961727" cy="196172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746" y="4056260"/>
            <a:ext cx="3123180" cy="8953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0940" y="1664616"/>
            <a:ext cx="1856154" cy="17530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9062" y="4056260"/>
            <a:ext cx="4389080" cy="84015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4BF53E4-673C-4ED0-9EC7-A09272526D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66703" y="1664616"/>
            <a:ext cx="3491642" cy="19049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D8E4110-48BD-49D6-AA90-BCADA28399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32627" y="4056260"/>
            <a:ext cx="1746646" cy="174664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C1F320C-27DA-40E6-9AD7-6D53C8CD89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51463" y="4896414"/>
            <a:ext cx="3217738" cy="1506072"/>
          </a:xfrm>
          <a:prstGeom prst="rect">
            <a:avLst/>
          </a:prstGeom>
        </p:spPr>
      </p:pic>
      <p:sp>
        <p:nvSpPr>
          <p:cNvPr id="13" name="Title 4">
            <a:extLst>
              <a:ext uri="{FF2B5EF4-FFF2-40B4-BE49-F238E27FC236}">
                <a16:creationId xmlns:a16="http://schemas.microsoft.com/office/drawing/2014/main" id="{8C1EE0E6-F4C9-4149-B827-30C15BBB7DDB}"/>
              </a:ext>
            </a:extLst>
          </p:cNvPr>
          <p:cNvSpPr txBox="1">
            <a:spLocks/>
          </p:cNvSpPr>
          <p:nvPr/>
        </p:nvSpPr>
        <p:spPr>
          <a:xfrm>
            <a:off x="692150" y="306388"/>
            <a:ext cx="10280650" cy="4984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/>
              <a:t>Consultants/vendors </a:t>
            </a:r>
          </a:p>
        </p:txBody>
      </p:sp>
    </p:spTree>
    <p:extLst>
      <p:ext uri="{BB962C8B-B14F-4D97-AF65-F5344CB8AC3E}">
        <p14:creationId xmlns:p14="http://schemas.microsoft.com/office/powerpoint/2010/main" val="1683774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Concept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195" y="685800"/>
            <a:ext cx="5776436" cy="3614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36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Reality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77DAB2A-1368-452D-9BB6-D9407CAC68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930953" y="685800"/>
            <a:ext cx="6040919" cy="3614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548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">
            <a:extLst>
              <a:ext uri="{FF2B5EF4-FFF2-40B4-BE49-F238E27FC236}">
                <a16:creationId xmlns:a16="http://schemas.microsoft.com/office/drawing/2014/main" id="{E0448190-B1D1-4719-BFC1-13BFCA8D2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0518" y="1196976"/>
            <a:ext cx="3213100" cy="1367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20700" indent="-5207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1536700" lvl="3" indent="-457200">
              <a:buSzPct val="80000"/>
              <a:buFont typeface="Wingdings" charset="2"/>
              <a:buChar char="u"/>
              <a:defRPr/>
            </a:pPr>
            <a:endParaRPr lang="en-US" sz="3600" b="1" dirty="0">
              <a:solidFill>
                <a:srgbClr val="FF66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>
              <a:spcBef>
                <a:spcPts val="1325"/>
              </a:spcBef>
              <a:buClr>
                <a:srgbClr val="FF6600"/>
              </a:buClr>
              <a:buSzPct val="81000"/>
            </a:pPr>
            <a:endParaRPr lang="en-US" altLang="en-US" sz="3600" b="1" dirty="0">
              <a:solidFill>
                <a:srgbClr val="FF6600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52E5177-66C9-4C14-BF8A-5C76D802938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28" b="12128"/>
          <a:stretch/>
        </p:blipFill>
        <p:spPr>
          <a:xfrm>
            <a:off x="1547814" y="1371601"/>
            <a:ext cx="8394701" cy="4309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799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E464757-AA11-4E4E-A083-7FF3DF4E0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14">
            <a:extLst>
              <a:ext uri="{FF2B5EF4-FFF2-40B4-BE49-F238E27FC236}">
                <a16:creationId xmlns:a16="http://schemas.microsoft.com/office/drawing/2014/main" id="{1070A743-CB02-4632-9701-AF851ECD16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8" r="6588"/>
          <a:stretch/>
        </p:blipFill>
        <p:spPr bwMode="auto">
          <a:xfrm>
            <a:off x="1062507" y="1442613"/>
            <a:ext cx="10127012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6580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">
            <a:extLst>
              <a:ext uri="{FF2B5EF4-FFF2-40B4-BE49-F238E27FC236}">
                <a16:creationId xmlns:a16="http://schemas.microsoft.com/office/drawing/2014/main" id="{E0448190-B1D1-4719-BFC1-13BFCA8D2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0518" y="1196976"/>
            <a:ext cx="3213100" cy="1367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20700" indent="-5207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1536700" lvl="3" indent="-457200">
              <a:buSzPct val="80000"/>
              <a:buFont typeface="Wingdings" charset="2"/>
              <a:buChar char="u"/>
              <a:defRPr/>
            </a:pPr>
            <a:endParaRPr lang="en-US" sz="3600" b="1" dirty="0">
              <a:solidFill>
                <a:srgbClr val="FF66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>
              <a:spcBef>
                <a:spcPts val="1325"/>
              </a:spcBef>
              <a:buClr>
                <a:srgbClr val="FF6600"/>
              </a:buClr>
              <a:buSzPct val="81000"/>
            </a:pPr>
            <a:endParaRPr lang="en-US" altLang="en-US" sz="3600" b="1" dirty="0">
              <a:solidFill>
                <a:srgbClr val="FF6600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52E5177-66C9-4C14-BF8A-5C76D802938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84" b="9884"/>
          <a:stretch/>
        </p:blipFill>
        <p:spPr>
          <a:xfrm>
            <a:off x="1547814" y="1371601"/>
            <a:ext cx="8394701" cy="4309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368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14" name="Text Box 10">
            <a:extLst>
              <a:ext uri="{FF2B5EF4-FFF2-40B4-BE49-F238E27FC236}">
                <a16:creationId xmlns:a16="http://schemas.microsoft.com/office/drawing/2014/main" id="{A0E1AFE0-7AEE-425C-AC9A-F3EC5404DD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814" y="304801"/>
            <a:ext cx="9120187" cy="8921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5200" b="1" i="1" dirty="0">
                <a:solidFill>
                  <a:srgbClr val="0D1D7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Where Are We Going?</a:t>
            </a: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E0448190-B1D1-4719-BFC1-13BFCA8D2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0518" y="1196976"/>
            <a:ext cx="3213100" cy="1367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20700" indent="-5207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1536700" lvl="3" indent="-457200">
              <a:buSzPct val="80000"/>
              <a:buFont typeface="Wingdings" charset="2"/>
              <a:buChar char="u"/>
              <a:defRPr/>
            </a:pPr>
            <a:endParaRPr lang="en-US" sz="3600" b="1" dirty="0">
              <a:solidFill>
                <a:srgbClr val="FF66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>
              <a:spcBef>
                <a:spcPts val="1325"/>
              </a:spcBef>
              <a:buClr>
                <a:srgbClr val="FF6600"/>
              </a:buClr>
              <a:buSzPct val="81000"/>
            </a:pPr>
            <a:endParaRPr lang="en-US" altLang="en-US" sz="3600" b="1" dirty="0">
              <a:solidFill>
                <a:srgbClr val="FF6600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52E5177-66C9-4C14-BF8A-5C76D802938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84" b="9884"/>
          <a:stretch/>
        </p:blipFill>
        <p:spPr>
          <a:xfrm>
            <a:off x="1547814" y="1371601"/>
            <a:ext cx="8394701" cy="4309929"/>
          </a:xfrm>
          <a:prstGeom prst="rect">
            <a:avLst/>
          </a:prstGeom>
        </p:spPr>
      </p:pic>
      <p:pic>
        <p:nvPicPr>
          <p:cNvPr id="1026" name="Picture 2" descr="An aerial view of the Cochecho Waterfront Development project, showing the buildings, Nebi Park, the Pavilion, sports dock and river">
            <a:extLst>
              <a:ext uri="{FF2B5EF4-FFF2-40B4-BE49-F238E27FC236}">
                <a16:creationId xmlns:a16="http://schemas.microsoft.com/office/drawing/2014/main" id="{ADEB7211-F428-4F7F-B06D-50400C81D0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1429754-B7B4-42DC-B3C3-E5FB509034B3}"/>
              </a:ext>
            </a:extLst>
          </p:cNvPr>
          <p:cNvSpPr txBox="1"/>
          <p:nvPr/>
        </p:nvSpPr>
        <p:spPr>
          <a:xfrm>
            <a:off x="9942515" y="6303788"/>
            <a:ext cx="334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Nebi</a:t>
            </a:r>
            <a:r>
              <a:rPr lang="en-US" dirty="0"/>
              <a:t> Park 2026</a:t>
            </a:r>
          </a:p>
        </p:txBody>
      </p:sp>
    </p:spTree>
    <p:extLst>
      <p:ext uri="{BB962C8B-B14F-4D97-AF65-F5344CB8AC3E}">
        <p14:creationId xmlns:p14="http://schemas.microsoft.com/office/powerpoint/2010/main" val="220628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14" name="Text Box 10">
            <a:extLst>
              <a:ext uri="{FF2B5EF4-FFF2-40B4-BE49-F238E27FC236}">
                <a16:creationId xmlns:a16="http://schemas.microsoft.com/office/drawing/2014/main" id="{A0E1AFE0-7AEE-425C-AC9A-F3EC5404DD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414" y="284295"/>
            <a:ext cx="9120187" cy="8921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5200" b="1" i="1" dirty="0">
                <a:solidFill>
                  <a:srgbClr val="0D1D7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Where Are We Now?</a:t>
            </a: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E0448190-B1D1-4719-BFC1-13BFCA8D2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0518" y="1196976"/>
            <a:ext cx="3213100" cy="1367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20700" indent="-5207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1536700" lvl="3" indent="-457200">
              <a:buSzPct val="80000"/>
              <a:buFont typeface="Wingdings" charset="2"/>
              <a:buChar char="u"/>
              <a:defRPr/>
            </a:pPr>
            <a:endParaRPr lang="en-US" sz="3600" b="1" dirty="0">
              <a:solidFill>
                <a:srgbClr val="FF66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>
              <a:spcBef>
                <a:spcPts val="1325"/>
              </a:spcBef>
              <a:buClr>
                <a:srgbClr val="FF6600"/>
              </a:buClr>
              <a:buSzPct val="81000"/>
            </a:pPr>
            <a:endParaRPr lang="en-US" altLang="en-US" sz="3600" b="1" dirty="0">
              <a:solidFill>
                <a:srgbClr val="FF6600"/>
              </a:solidFill>
            </a:endParaRPr>
          </a:p>
        </p:txBody>
      </p:sp>
      <p:pic>
        <p:nvPicPr>
          <p:cNvPr id="5124" name="Picture 4" descr="Nebi Park and Truette opening in Dover Waterfont District">
            <a:extLst>
              <a:ext uri="{FF2B5EF4-FFF2-40B4-BE49-F238E27FC236}">
                <a16:creationId xmlns:a16="http://schemas.microsoft.com/office/drawing/2014/main" id="{AFEE5859-5589-48C9-A30D-E2117CEC8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8691" y="1644522"/>
            <a:ext cx="4837791" cy="3820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0AE354E-934F-4ADB-84AA-EA35E8487C2C}"/>
              </a:ext>
            </a:extLst>
          </p:cNvPr>
          <p:cNvSpPr txBox="1"/>
          <p:nvPr/>
        </p:nvSpPr>
        <p:spPr>
          <a:xfrm>
            <a:off x="4196811" y="5563777"/>
            <a:ext cx="4493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Ribbon cutting ceremony July 14,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CC2683-C176-4538-A09E-2E00625ED4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54" y="1644522"/>
            <a:ext cx="6229565" cy="373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55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14" name="Text Box 10">
            <a:extLst>
              <a:ext uri="{FF2B5EF4-FFF2-40B4-BE49-F238E27FC236}">
                <a16:creationId xmlns:a16="http://schemas.microsoft.com/office/drawing/2014/main" id="{A0E1AFE0-7AEE-425C-AC9A-F3EC5404DD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414" y="284295"/>
            <a:ext cx="9120187" cy="8921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5200" b="1" i="1" dirty="0">
                <a:solidFill>
                  <a:srgbClr val="0D1D7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Where Are We Now?</a:t>
            </a: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E0448190-B1D1-4719-BFC1-13BFCA8D2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0518" y="1196976"/>
            <a:ext cx="3213100" cy="1367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20700" indent="-5207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1536700" lvl="3" indent="-457200">
              <a:buSzPct val="80000"/>
              <a:buFont typeface="Wingdings" charset="2"/>
              <a:buChar char="u"/>
              <a:defRPr/>
            </a:pPr>
            <a:endParaRPr lang="en-US" sz="3600" b="1" dirty="0">
              <a:solidFill>
                <a:srgbClr val="FF66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>
              <a:spcBef>
                <a:spcPts val="1325"/>
              </a:spcBef>
              <a:buClr>
                <a:srgbClr val="FF6600"/>
              </a:buClr>
              <a:buSzPct val="81000"/>
            </a:pPr>
            <a:endParaRPr lang="en-US" altLang="en-US" sz="3600" b="1" dirty="0">
              <a:solidFill>
                <a:srgbClr val="FF66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AAF5D0-AB6E-4026-8F2A-EA1F9EFD34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061" y="1077844"/>
            <a:ext cx="8058978" cy="5372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225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14" name="Text Box 10">
            <a:extLst>
              <a:ext uri="{FF2B5EF4-FFF2-40B4-BE49-F238E27FC236}">
                <a16:creationId xmlns:a16="http://schemas.microsoft.com/office/drawing/2014/main" id="{A0E1AFE0-7AEE-425C-AC9A-F3EC5404DD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414" y="284295"/>
            <a:ext cx="9120187" cy="8921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5200" b="1" i="1" dirty="0">
                <a:solidFill>
                  <a:srgbClr val="0D1D7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Where Are We Now?</a:t>
            </a: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E0448190-B1D1-4719-BFC1-13BFCA8D2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0518" y="1196976"/>
            <a:ext cx="3213100" cy="1367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20700" indent="-5207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1536700" lvl="3" indent="-457200">
              <a:buSzPct val="80000"/>
              <a:buFont typeface="Wingdings" charset="2"/>
              <a:buChar char="u"/>
              <a:defRPr/>
            </a:pPr>
            <a:endParaRPr lang="en-US" sz="3600" b="1" dirty="0">
              <a:solidFill>
                <a:srgbClr val="FF66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>
              <a:spcBef>
                <a:spcPts val="1325"/>
              </a:spcBef>
              <a:buClr>
                <a:srgbClr val="FF6600"/>
              </a:buClr>
              <a:buSzPct val="81000"/>
            </a:pPr>
            <a:endParaRPr lang="en-US" altLang="en-US" sz="3600" b="1" dirty="0">
              <a:solidFill>
                <a:srgbClr val="FF66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30E4BF-B516-40CD-8F3D-58D60AD8B7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604" y="1836006"/>
            <a:ext cx="5298042" cy="35320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2D553EA-3557-4652-BCEB-FCE5E7C302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9544" y="1874357"/>
            <a:ext cx="5182988" cy="345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095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">
            <a:extLst>
              <a:ext uri="{FF2B5EF4-FFF2-40B4-BE49-F238E27FC236}">
                <a16:creationId xmlns:a16="http://schemas.microsoft.com/office/drawing/2014/main" id="{E0448190-B1D1-4719-BFC1-13BFCA8D2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0518" y="1196976"/>
            <a:ext cx="3213100" cy="1367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20700" indent="-5207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1536700" lvl="3" indent="-457200">
              <a:buSzPct val="80000"/>
              <a:buFont typeface="Wingdings" charset="2"/>
              <a:buChar char="u"/>
              <a:defRPr/>
            </a:pPr>
            <a:endParaRPr lang="en-US" sz="3600" b="1" dirty="0">
              <a:solidFill>
                <a:srgbClr val="FF66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>
              <a:spcBef>
                <a:spcPts val="1325"/>
              </a:spcBef>
              <a:buClr>
                <a:srgbClr val="FF6600"/>
              </a:buClr>
              <a:buSzPct val="81000"/>
            </a:pPr>
            <a:endParaRPr lang="en-US" altLang="en-US" sz="3600" b="1" dirty="0">
              <a:solidFill>
                <a:srgbClr val="FF66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F72ACE-06EE-43DE-A916-9F1896FB71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02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14" name="Text Box 10">
            <a:extLst>
              <a:ext uri="{FF2B5EF4-FFF2-40B4-BE49-F238E27FC236}">
                <a16:creationId xmlns:a16="http://schemas.microsoft.com/office/drawing/2014/main" id="{A0E1AFE0-7AEE-425C-AC9A-F3EC5404DD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814" y="304801"/>
            <a:ext cx="9120187" cy="8921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5200" b="1" i="1" dirty="0">
                <a:solidFill>
                  <a:srgbClr val="0D1D7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Where Are We Going?</a:t>
            </a: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E0448190-B1D1-4719-BFC1-13BFCA8D2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0518" y="1196976"/>
            <a:ext cx="3213100" cy="1367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20700" indent="-5207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1536700" lvl="3" indent="-457200">
              <a:buSzPct val="80000"/>
              <a:buFont typeface="Wingdings" charset="2"/>
              <a:buChar char="u"/>
              <a:defRPr/>
            </a:pPr>
            <a:endParaRPr lang="en-US" sz="3600" b="1" dirty="0">
              <a:solidFill>
                <a:srgbClr val="FF66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>
              <a:spcBef>
                <a:spcPts val="1325"/>
              </a:spcBef>
              <a:buClr>
                <a:srgbClr val="FF6600"/>
              </a:buClr>
              <a:buSzPct val="81000"/>
            </a:pPr>
            <a:endParaRPr lang="en-US" altLang="en-US" sz="3600" b="1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316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14" name="Text Box 10">
            <a:extLst>
              <a:ext uri="{FF2B5EF4-FFF2-40B4-BE49-F238E27FC236}">
                <a16:creationId xmlns:a16="http://schemas.microsoft.com/office/drawing/2014/main" id="{A0E1AFE0-7AEE-425C-AC9A-F3EC5404DD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5906" y="304801"/>
            <a:ext cx="9120187" cy="8921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5200" b="1" i="1" dirty="0">
                <a:solidFill>
                  <a:srgbClr val="0D1D7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Questions</a:t>
            </a: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E0448190-B1D1-4719-BFC1-13BFCA8D2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0518" y="1196976"/>
            <a:ext cx="3213100" cy="1367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20700" indent="-5207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1536700" lvl="3" indent="-457200">
              <a:buSzPct val="80000"/>
              <a:buFont typeface="Wingdings" charset="2"/>
              <a:buChar char="u"/>
              <a:defRPr/>
            </a:pPr>
            <a:endParaRPr lang="en-US" sz="3600" b="1" dirty="0">
              <a:solidFill>
                <a:srgbClr val="FF66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indent="0">
              <a:spcBef>
                <a:spcPts val="1325"/>
              </a:spcBef>
              <a:buClr>
                <a:srgbClr val="FF6600"/>
              </a:buClr>
              <a:buSzPct val="81000"/>
            </a:pPr>
            <a:endParaRPr lang="en-US" altLang="en-US" sz="3600" b="1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332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6027</TotalTime>
  <Words>1261</Words>
  <Application>Microsoft Office PowerPoint</Application>
  <PresentationFormat>Widescreen</PresentationFormat>
  <Paragraphs>121</Paragraphs>
  <Slides>33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1" baseType="lpstr">
      <vt:lpstr>Arial</vt:lpstr>
      <vt:lpstr>Calibri</vt:lpstr>
      <vt:lpstr>Century Gothic</vt:lpstr>
      <vt:lpstr>Times New Roman</vt:lpstr>
      <vt:lpstr>Verdana</vt:lpstr>
      <vt:lpstr>Wingdings</vt:lpstr>
      <vt:lpstr>Wingdings 3</vt:lpstr>
      <vt:lpstr>Slice</vt:lpstr>
      <vt:lpstr> Plan NH 2026 Fall Conference Built to Belong: Dover WAterfront </vt:lpstr>
      <vt:lpstr>PowerPoint Presentation</vt:lpstr>
      <vt:lpstr>Where Have We Been? </vt:lpstr>
      <vt:lpstr>Waterfront Site</vt:lpstr>
      <vt:lpstr>PowerPoint Presentation</vt:lpstr>
      <vt:lpstr>Vision</vt:lpstr>
      <vt:lpstr>How did we get here? Zoning</vt:lpstr>
      <vt:lpstr>PowerPoint Presentation</vt:lpstr>
      <vt:lpstr>PowerPoint Presentation</vt:lpstr>
      <vt:lpstr>PowerPoint Presentation</vt:lpstr>
      <vt:lpstr>PowerPoint Presentation</vt:lpstr>
      <vt:lpstr>How did we get here? Financing</vt:lpstr>
      <vt:lpstr>Public investments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Deal</vt:lpstr>
      <vt:lpstr>PowerPoint Presentation</vt:lpstr>
      <vt:lpstr>PowerPoint Presentation</vt:lpstr>
      <vt:lpstr>Concept</vt:lpstr>
      <vt:lpstr>Reality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Bird, Steve L.</dc:creator>
  <cp:lastModifiedBy>Benton, Donna</cp:lastModifiedBy>
  <cp:revision>182</cp:revision>
  <dcterms:created xsi:type="dcterms:W3CDTF">2016-04-04T18:41:41Z</dcterms:created>
  <dcterms:modified xsi:type="dcterms:W3CDTF">2026-09-14T02:57:37Z</dcterms:modified>
</cp:coreProperties>
</file>