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9" r:id="rId4"/>
    <p:sldId id="298" r:id="rId5"/>
    <p:sldId id="293" r:id="rId6"/>
    <p:sldId id="291" r:id="rId7"/>
    <p:sldId id="290" r:id="rId8"/>
    <p:sldId id="295" r:id="rId9"/>
    <p:sldId id="296" r:id="rId10"/>
    <p:sldId id="297" r:id="rId11"/>
    <p:sldId id="269" r:id="rId12"/>
    <p:sldId id="271" r:id="rId13"/>
    <p:sldId id="272" r:id="rId14"/>
    <p:sldId id="274" r:id="rId15"/>
    <p:sldId id="302" r:id="rId16"/>
    <p:sldId id="304" r:id="rId17"/>
    <p:sldId id="303" r:id="rId18"/>
    <p:sldId id="301" r:id="rId19"/>
    <p:sldId id="305" r:id="rId20"/>
    <p:sldId id="307" r:id="rId21"/>
    <p:sldId id="260" r:id="rId22"/>
    <p:sldId id="30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0E93E-015E-8015-DFC9-7C904B950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39D72-982B-D8F0-44FB-B8592B158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6B2C1-8136-4B27-40F6-9A6A2D98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1E404-B494-59EB-F04B-93FD9017A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7CC6E-384F-7502-B9ED-705E3D25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2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3FB8F-D7CC-BF5F-BE31-0180EBE5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A77B9-071A-B379-C9D9-F6A1BEC13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96E1D-0C5D-9828-9A68-11D492FAC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24266-F7F1-93E0-B0CD-DE08631CA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B52A4-34D8-532A-E1D5-AB94F73EA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81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4F39A-B5C6-3F09-751B-6F7D2479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18056-DF1F-9290-AE94-16FE053F5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9A26F-43C1-AF36-0F58-A5B05605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EE2C8-12F8-9F09-2EE5-B8645318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B9F41-405E-C83D-F92F-8A0D7A2DC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3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E64F-A6D2-18CD-AFED-6E2E1673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9D07D-9AB0-F0F4-EC57-9A27C6BE6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B67F5-D767-901F-FECA-E67C5EDA82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DA822-B68C-6D3B-89EE-8CC4B72EC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B91DB-83E1-0A3B-CBF6-12FC40124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AEEC6-080D-43ED-46BA-B2F0DBCE5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66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06534-DF13-15A0-7605-8489D0CFD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3EEB1-D4AD-A4C9-D033-148594D5B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F60C0A-AE85-8E23-979F-F89E0DD1B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28EF6B-9C62-464C-7D61-3538130AE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886A74-FFFB-C309-A11E-6F120ACEE3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D31663-308F-560C-1A72-5E60B4524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F353AB-8647-ED0F-B30C-F345F3FC6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C7CD67-70DB-B14F-F0EF-DA9BFCD0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80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AEB76-4F0C-F570-F9CC-900A2018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15A5D-00DD-A91A-EA1C-D2BAECCA2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4DED00-150A-95D6-F6FE-6F3A7919A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A22D2-3D5B-6B9D-AE25-B9AA04D79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3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1657E0-B444-9EF7-6263-9813C20C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D2E3D-BC96-0F10-8B9F-D82D76CF2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3D93A-6FDA-ABF6-155B-6B2FB24EF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6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6B9F-6B61-027F-3016-5382DAC8A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D78D-0F13-9004-2E73-E45F38D6A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64BCD-C069-0D34-1767-B56F09C54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4C9BB-8103-81E8-87E1-D7590413C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05338-6271-8A06-ACE7-EA2C37AC8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C5546-CDC8-93E4-2D94-F2378FA78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54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58685-CF31-9CD3-A23D-F3ED71818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F050E7-3A13-E2B7-32CC-15A16A8E2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A1519-E022-5262-54E5-7898E2F87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D9197-52C6-FD10-8906-C285E71B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5BEC01-4A66-6B34-A60A-9841C8DF7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5CFA8-A70E-B4EE-96EE-277C50FA2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0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58F1-D3DD-6D31-C24F-3E1B216CF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F6434-B497-0BAF-740D-9C6423A37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E6646-46D4-6C8C-FD8F-62BF11B1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491B9-3AD0-E2CE-1DBA-6D7387A28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F281B-129A-BF6E-C909-371D7B5CC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5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B3853E-EBCB-F15B-D5E3-BA4184E7E5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85661-4F20-B813-EAB6-78876B7BA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517AC-6109-26BA-7240-6B53AE743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76FB4-74BD-791F-3C83-AC7074223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BB89-8C84-7E22-8769-5565E6D1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9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56D6EE-D5F9-74B3-DEFC-3321C57C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3C2DC-6BEC-2D80-422B-46A3C1361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135B5-0E46-E62C-D999-B2FC9D846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78C61-7B65-40CA-90FF-C36ED1ABBB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68194-459C-0ACF-9570-49C3C31B89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6E6F5-459F-A603-5FF0-1FFCB35E6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29679-8317-4CDC-9612-F7F4FDCF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7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7D4D-E65F-5917-CC19-A6C09F7CE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62161"/>
            <a:ext cx="9144000" cy="3224213"/>
          </a:xfrm>
        </p:spPr>
        <p:txBody>
          <a:bodyPr>
            <a:normAutofit fontScale="90000"/>
          </a:bodyPr>
          <a:lstStyle/>
          <a:p>
            <a:br>
              <a:rPr lang="en-US" sz="7200" b="1" dirty="0"/>
            </a:br>
            <a:br>
              <a:rPr lang="en-US" sz="7200" b="1" dirty="0"/>
            </a:br>
            <a:br>
              <a:rPr lang="en-US" sz="7200" b="1" dirty="0"/>
            </a:br>
            <a:br>
              <a:rPr lang="en-US" sz="7200" b="1" dirty="0"/>
            </a:br>
            <a:br>
              <a:rPr lang="en-US" sz="7200" b="1" dirty="0"/>
            </a:b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Copperplate Gothic Bold" panose="020E0705020206020404" pitchFamily="34" charset="0"/>
              </a:rPr>
              <a:t>Plan NH – Sept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9FECFB-2C39-E193-8F5F-BB8E9F5F5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24" y="942975"/>
            <a:ext cx="4870398" cy="267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2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884A9-A999-81FF-5FAC-F81D79C5E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ED3EE-0B63-7B69-1D2E-04F2943CD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 - 603 Acres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D000D-35DE-28F8-AE2C-99B029D34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3B717C4-181C-DE0A-3EBD-4AAF40F33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56" y="1259708"/>
            <a:ext cx="8386916" cy="536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79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634EB-2C03-389C-23FC-597B3154C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9184F-820D-B506-6111-C068C425F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 - Master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4AA3A-7D53-5994-721A-5B43A42B9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0233C9-EB48-9005-DE87-6B48FBC35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17" y="1259708"/>
            <a:ext cx="7688826" cy="544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5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A3779-E71B-33C4-484D-0B83B6AFA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223FE-195A-393C-F4F0-BCBF06CB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2015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02F4CD-309F-C301-80FD-AD7F59FB5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391AF60-D6F1-C001-9909-E29C69B4D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06" y="1299274"/>
            <a:ext cx="9261987" cy="519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89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6643A-7CFF-4523-D99A-A1A9F2EF3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EF4A-E991-9538-9CD8-0236C40A8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2017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F1F85D-9A4F-969D-BCE5-D3CFDAB0E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F1E8D8-E4F9-D794-B7A5-2EAFD81BFF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32" y="1394646"/>
            <a:ext cx="9355062" cy="523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24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EBAC8-B63C-6F3C-C917-C732AF093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073E-81D8-37FF-FF6D-1C6EF2AF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9CCB1B-5D2A-240A-A139-6BDA62445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AC2B959-648F-F473-EDDE-45D0B9CAC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68" y="1259708"/>
            <a:ext cx="9910916" cy="536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6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44D88-2814-26B9-C6C7-8F54FF1F5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25B9-8443-32DB-8F7E-FF9C4C1F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A4904-3F70-8476-71AD-386AE0E6F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AF54646-6AFC-7EEF-01F3-7C36AE7E8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39" y="1369478"/>
            <a:ext cx="9340645" cy="548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00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546C6-841E-8408-6E29-1919A5FE2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FC850-83A5-DB9C-1E6F-0E34A265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Exit 4A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A8C067-C194-D471-9914-7C050D69B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55E1E39-F551-02A8-B0E5-F0DF901ECB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147" y="1313508"/>
            <a:ext cx="8927691" cy="531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19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7CC04-B530-7AD3-EB5B-0C0E3C5CD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B803B-6847-1D05-FA8A-F2AA0F0B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Exit 4A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3F94B2-6A6D-FABB-7CFE-D2FF55130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55C52C-06D3-4632-1F70-A28F241FA3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671" y="1394646"/>
            <a:ext cx="8888361" cy="523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92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5A2D4-AA29-F039-227F-720220E12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CF43-DEA3-5CFD-ECC7-B5D0CB51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Exit 4A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659B1E-87FC-8CFF-CE65-581730FE6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1876732" cy="102952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88BD098-BE61-E4FA-CE51-792C6005F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361" y="1278746"/>
            <a:ext cx="9104671" cy="53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07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207BA-27C2-D34B-30AD-6EB3D8B9B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Oak &amp; Pine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E0B64C-C382-B6A2-E4AB-432873629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30188"/>
            <a:ext cx="2469872" cy="135490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041342E-80CB-99D3-981D-D51B42B34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3100" y="1611384"/>
            <a:ext cx="7845136" cy="4789415"/>
          </a:xfrm>
        </p:spPr>
      </p:pic>
    </p:spTree>
    <p:extLst>
      <p:ext uri="{BB962C8B-B14F-4D97-AF65-F5344CB8AC3E}">
        <p14:creationId xmlns:p14="http://schemas.microsoft.com/office/powerpoint/2010/main" val="2659971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207BA-27C2-D34B-30AD-6EB3D8B9B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 - Lahey Clinic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488D32-523E-FFB2-059C-2B669DDB9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516" y="230188"/>
            <a:ext cx="1969656" cy="108049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909BBEE-EF2E-6173-41EE-24A5F9D87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793" y="1524000"/>
            <a:ext cx="8062451" cy="52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17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207BA-27C2-D34B-30AD-6EB3D8B9B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 - Mixed Use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AC3DB4-2E1C-E0AF-D68A-4ACD7E951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852" y="230189"/>
            <a:ext cx="1989320" cy="109128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B9218E-A3A7-991A-48EA-88D824AAE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87" y="1456409"/>
            <a:ext cx="9714271" cy="530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38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207BA-27C2-D34B-30AD-6EB3D8B9B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Single Family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0B2D42-7875-CABC-73D6-4AF68CE5F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204" y="230188"/>
            <a:ext cx="2017967" cy="1106999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FE414A-AAA0-175B-94EC-6B1BB7BDE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793" y="1585088"/>
            <a:ext cx="8681883" cy="504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6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607D3-38D2-EEF8-C3B8-DE70B1FFF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E1ECA-7BEA-6C42-7584-983E7AEE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Baldwin CCRC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3DE5A1-54EA-88B2-4F32-198042891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671" y="230189"/>
            <a:ext cx="1659500" cy="910354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F04CD0-7FA3-7C29-AA95-4CEBF86F0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19" y="1228596"/>
            <a:ext cx="10006781" cy="555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38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12A43-1EA4-A65C-F395-78819306E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D5BA7-4431-0BF5-825F-2BDDFC42A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Baldwin CCRC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825DB3-F30B-EA07-49AD-89E7F953F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671" y="230189"/>
            <a:ext cx="1659500" cy="91035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DE56E7-825B-00E8-F4F8-381834D69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194" y="1356852"/>
            <a:ext cx="9537290" cy="538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29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AE16-A41E-EE82-C07B-B24A14093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9F80B-197E-F23A-3223-5877154A4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DMC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1264FD-69B9-BB26-6F80-E9410F589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671" y="230189"/>
            <a:ext cx="1659500" cy="910354"/>
          </a:xfrm>
          <a:prstGeom prst="rect">
            <a:avLst/>
          </a:prstGeo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06FBA3A-2063-6649-D72F-CCD788CA1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858" y="1294965"/>
            <a:ext cx="9668313" cy="545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93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B4A2B-AC3B-97D4-6F68-447844946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7CAF-ADC0-CFC2-0201-C536FFE42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603 Brewery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1C5E32-6F3F-8B48-BDC2-BCDF4ECB1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07" y="230189"/>
            <a:ext cx="1784964" cy="97918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E007CF-2550-464D-E2CA-0FCEC6FE0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671" y="1327572"/>
            <a:ext cx="9481499" cy="530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28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6DD85-EE91-E505-86C0-F7DD32A6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19DA-367D-C96B-3F58-8C292A95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Natural Pond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12A340-88B4-E70C-1E02-82EA2C9F2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07" y="230189"/>
            <a:ext cx="1784964" cy="97918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9ED3141-6AF0-4722-202E-56F3BA285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1396180"/>
            <a:ext cx="9861755" cy="530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24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4DB9C-8CAE-FF8D-74D2-310A20EE0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91B9E-EF96-E367-4F49-1C9F4837C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Natural Pond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5A93F9-1DEC-25CD-A383-FF9868B16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07" y="230189"/>
            <a:ext cx="1784964" cy="97918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280D5C-23C1-2C70-E78A-B83C30424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8173" y="-442015"/>
            <a:ext cx="5261123" cy="887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44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AF6D8-5787-2BEC-C7E3-1A7298EBB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5206B-A12F-D14D-8F0E-FA56C5381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658"/>
            <a:ext cx="10515600" cy="4890217"/>
          </a:xfrm>
        </p:spPr>
        <p:txBody>
          <a:bodyPr>
            <a:normAutofit/>
          </a:bodyPr>
          <a:lstStyle/>
          <a:p>
            <a:pPr lvl="1" algn="ctr"/>
            <a:endParaRPr lang="en-US" sz="3200" b="1" dirty="0">
              <a:solidFill>
                <a:srgbClr val="00B050"/>
              </a:solidFill>
            </a:endParaRPr>
          </a:p>
          <a:p>
            <a:pPr lvl="1" algn="ctr"/>
            <a:r>
              <a:rPr lang="en-US" sz="3200" b="1" dirty="0">
                <a:solidFill>
                  <a:srgbClr val="00B050"/>
                </a:solidFill>
              </a:rPr>
              <a:t>“KISS” Keep it Simple Stupid</a:t>
            </a:r>
          </a:p>
          <a:p>
            <a:pPr lvl="1" algn="ctr"/>
            <a:r>
              <a:rPr lang="en-US" sz="3200" b="1" dirty="0">
                <a:solidFill>
                  <a:srgbClr val="00B050"/>
                </a:solidFill>
              </a:rPr>
              <a:t>Allow Flexibility to Adapt with Markets</a:t>
            </a:r>
          </a:p>
          <a:p>
            <a:pPr lvl="1" algn="ctr"/>
            <a:r>
              <a:rPr lang="en-US" sz="3200" b="1" dirty="0">
                <a:solidFill>
                  <a:srgbClr val="00B050"/>
                </a:solidFill>
              </a:rPr>
              <a:t>Not all Infrastructure Has to be done upfront</a:t>
            </a:r>
          </a:p>
          <a:p>
            <a:pPr lvl="1" algn="ctr"/>
            <a:r>
              <a:rPr lang="en-US" sz="3200" b="1" dirty="0">
                <a:solidFill>
                  <a:srgbClr val="00B050"/>
                </a:solidFill>
              </a:rPr>
              <a:t>Market Conditions WILL change over long build-outs</a:t>
            </a:r>
          </a:p>
          <a:p>
            <a:pPr lvl="1" algn="ctr"/>
            <a:r>
              <a:rPr lang="en-US" sz="3200" b="1" dirty="0">
                <a:solidFill>
                  <a:srgbClr val="00B050"/>
                </a:solidFill>
              </a:rPr>
              <a:t>Residential v Commercial – Chicken and Egg</a:t>
            </a:r>
          </a:p>
          <a:p>
            <a:pPr lvl="1" algn="ctr"/>
            <a:r>
              <a:rPr lang="en-US" sz="3200" b="1" dirty="0">
                <a:solidFill>
                  <a:srgbClr val="00B050"/>
                </a:solidFill>
              </a:rPr>
              <a:t>Variety Appeals to All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rgbClr val="00B050"/>
                </a:solidFill>
              </a:rPr>
              <a:t>	</a:t>
            </a:r>
          </a:p>
          <a:p>
            <a:pPr marL="457200" lvl="1" indent="0">
              <a:buNone/>
            </a:pPr>
            <a:endParaRPr lang="en-US" sz="2000" b="1" dirty="0">
              <a:solidFill>
                <a:srgbClr val="00B050"/>
              </a:solidFill>
            </a:endParaRPr>
          </a:p>
          <a:p>
            <a:pPr lvl="1"/>
            <a:endParaRPr lang="en-US" sz="2000" b="1" dirty="0"/>
          </a:p>
          <a:p>
            <a:pPr lvl="1"/>
            <a:endParaRPr lang="en-US" sz="2000" b="1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7BDA2-B23A-3225-7045-15F2EEA23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592" y="230188"/>
            <a:ext cx="1874580" cy="10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AD158-62E6-3EAE-4E72-71A97D8DC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9AC3-0C55-8CC7-3EF6-EFC478624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</a:rPr>
              <a:t>Woodmont – Questions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999B9D-5DAD-6945-C36D-164416A90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132" y="230188"/>
            <a:ext cx="1767039" cy="969347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0CA10F8E-3CD4-42F2-6F58-8919FC2F12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26" y="1425677"/>
            <a:ext cx="9144000" cy="506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2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11552</TotalTime>
  <Words>125</Words>
  <Application>Microsoft Office PowerPoint</Application>
  <PresentationFormat>Widescreen</PresentationFormat>
  <Paragraphs>32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Copperplate Gothic Bold</vt:lpstr>
      <vt:lpstr>Office Theme</vt:lpstr>
      <vt:lpstr>     Plan NH – Sept 2026</vt:lpstr>
      <vt:lpstr>Woodmont  - 603 Acres</vt:lpstr>
      <vt:lpstr>Woodmont  - Master Plan</vt:lpstr>
      <vt:lpstr>Woodmont 2015</vt:lpstr>
      <vt:lpstr>Woodmont 2017</vt:lpstr>
      <vt:lpstr>Woodmont 2019</vt:lpstr>
      <vt:lpstr>Woodmont 2026</vt:lpstr>
      <vt:lpstr>Woodmont Exit 4A 2022</vt:lpstr>
      <vt:lpstr>Woodmont Exit 4A 2024</vt:lpstr>
      <vt:lpstr>Woodmont Exit 4A 2026</vt:lpstr>
      <vt:lpstr>Woodmont – Oak &amp; Pine     </vt:lpstr>
      <vt:lpstr>Woodmont  - Lahey Clinic</vt:lpstr>
      <vt:lpstr>Woodmont  - Mixed Use</vt:lpstr>
      <vt:lpstr>Woodmont – Single Family</vt:lpstr>
      <vt:lpstr>Woodmont – Baldwin CCRC</vt:lpstr>
      <vt:lpstr>Woodmont – Baldwin CCRC</vt:lpstr>
      <vt:lpstr>Woodmont – DMC</vt:lpstr>
      <vt:lpstr>Woodmont – 603 Brewery</vt:lpstr>
      <vt:lpstr>Woodmont – Natural Pond</vt:lpstr>
      <vt:lpstr>Woodmont – Natural Pond</vt:lpstr>
      <vt:lpstr>Woodmont – Lessons Learned</vt:lpstr>
      <vt:lpstr>Woodmont –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Update</dc:title>
  <dc:creator>Kevin Smith</dc:creator>
  <cp:lastModifiedBy>Kevin Smith</cp:lastModifiedBy>
  <cp:revision>12</cp:revision>
  <dcterms:created xsi:type="dcterms:W3CDTF">2024-06-09T19:20:15Z</dcterms:created>
  <dcterms:modified xsi:type="dcterms:W3CDTF">2026-09-14T16:04:36Z</dcterms:modified>
</cp:coreProperties>
</file>